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80" r:id="rId2"/>
    <p:sldId id="563" r:id="rId3"/>
    <p:sldId id="436" r:id="rId4"/>
    <p:sldId id="571" r:id="rId5"/>
    <p:sldId id="566" r:id="rId6"/>
    <p:sldId id="565" r:id="rId7"/>
    <p:sldId id="567" r:id="rId8"/>
    <p:sldId id="568" r:id="rId9"/>
    <p:sldId id="569" r:id="rId10"/>
    <p:sldId id="570" r:id="rId11"/>
    <p:sldId id="574" r:id="rId12"/>
    <p:sldId id="540" r:id="rId13"/>
    <p:sldId id="435" r:id="rId14"/>
    <p:sldId id="572" r:id="rId15"/>
    <p:sldId id="573" r:id="rId16"/>
    <p:sldId id="484" r:id="rId17"/>
    <p:sldId id="312" r:id="rId18"/>
    <p:sldId id="412" r:id="rId19"/>
    <p:sldId id="451" r:id="rId20"/>
    <p:sldId id="452" r:id="rId21"/>
    <p:sldId id="478" r:id="rId22"/>
    <p:sldId id="410" r:id="rId23"/>
    <p:sldId id="446" r:id="rId24"/>
    <p:sldId id="575" r:id="rId25"/>
    <p:sldId id="437" r:id="rId26"/>
    <p:sldId id="552" r:id="rId27"/>
    <p:sldId id="553" r:id="rId28"/>
    <p:sldId id="467" r:id="rId29"/>
    <p:sldId id="513" r:id="rId30"/>
    <p:sldId id="514" r:id="rId31"/>
    <p:sldId id="554" r:id="rId32"/>
    <p:sldId id="515" r:id="rId33"/>
    <p:sldId id="556" r:id="rId34"/>
    <p:sldId id="527" r:id="rId35"/>
    <p:sldId id="524" r:id="rId36"/>
    <p:sldId id="466" r:id="rId37"/>
    <p:sldId id="430" r:id="rId38"/>
    <p:sldId id="517" r:id="rId39"/>
    <p:sldId id="531" r:id="rId40"/>
    <p:sldId id="528" r:id="rId41"/>
    <p:sldId id="557" r:id="rId42"/>
    <p:sldId id="576" r:id="rId43"/>
    <p:sldId id="533" r:id="rId44"/>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99636"/>
    <a:srgbClr val="F8A764"/>
    <a:srgbClr val="264653"/>
    <a:srgbClr val="8FFFC2"/>
    <a:srgbClr val="D9FFEA"/>
    <a:srgbClr val="B7B7FF"/>
    <a:srgbClr val="065E71"/>
    <a:srgbClr val="F8F8F8"/>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120" autoAdjust="0"/>
  </p:normalViewPr>
  <p:slideViewPr>
    <p:cSldViewPr>
      <p:cViewPr varScale="1">
        <p:scale>
          <a:sx n="63" d="100"/>
          <a:sy n="63" d="100"/>
        </p:scale>
        <p:origin x="1242" y="7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0DE745-8CBE-4401-958B-F15F5710F030}" type="doc">
      <dgm:prSet loTypeId="urn:microsoft.com/office/officeart/2011/layout/HexagonRadial" loCatId="cycle" qsTypeId="urn:microsoft.com/office/officeart/2005/8/quickstyle/simple1" qsCatId="simple" csTypeId="urn:microsoft.com/office/officeart/2005/8/colors/colorful3" csCatId="colorful" phldr="1"/>
      <dgm:spPr/>
      <dgm:t>
        <a:bodyPr/>
        <a:lstStyle/>
        <a:p>
          <a:endParaRPr lang="en-GB"/>
        </a:p>
      </dgm:t>
    </dgm:pt>
    <dgm:pt modelId="{1492D5DD-A5C8-458C-8618-CC0BA779951E}">
      <dgm:prSet phldrT="[Text]" custT="1"/>
      <dgm:spPr/>
      <dgm:t>
        <a:bodyPr/>
        <a:lstStyle/>
        <a:p>
          <a:r>
            <a:rPr lang="en-US" sz="2800" b="1" dirty="0"/>
            <a:t>Open Science</a:t>
          </a:r>
          <a:endParaRPr lang="en-GB" sz="2800" b="1" dirty="0"/>
        </a:p>
      </dgm:t>
    </dgm:pt>
    <dgm:pt modelId="{E529543D-1DC5-415B-A78D-AD4F2B12C748}" type="parTrans" cxnId="{D7821DAC-30A9-4369-B28C-DE3BFB6D2D12}">
      <dgm:prSet/>
      <dgm:spPr/>
      <dgm:t>
        <a:bodyPr/>
        <a:lstStyle/>
        <a:p>
          <a:endParaRPr lang="en-GB"/>
        </a:p>
      </dgm:t>
    </dgm:pt>
    <dgm:pt modelId="{8ACEEBB2-170C-4417-BE6E-B38E8AFF4DFC}" type="sibTrans" cxnId="{D7821DAC-30A9-4369-B28C-DE3BFB6D2D12}">
      <dgm:prSet/>
      <dgm:spPr/>
      <dgm:t>
        <a:bodyPr/>
        <a:lstStyle/>
        <a:p>
          <a:endParaRPr lang="en-GB"/>
        </a:p>
      </dgm:t>
    </dgm:pt>
    <dgm:pt modelId="{CD7B7F2A-7D3E-4470-8B9F-4CBA512E4BC7}">
      <dgm:prSet phldrT="[Text]"/>
      <dgm:spPr/>
      <dgm:t>
        <a:bodyPr/>
        <a:lstStyle/>
        <a:p>
          <a:r>
            <a:rPr lang="en-US" b="1" dirty="0">
              <a:solidFill>
                <a:schemeClr val="tx1"/>
              </a:solidFill>
            </a:rPr>
            <a:t>Reproducibility</a:t>
          </a:r>
          <a:endParaRPr lang="en-GB" b="1" dirty="0">
            <a:solidFill>
              <a:schemeClr val="tx1"/>
            </a:solidFill>
          </a:endParaRPr>
        </a:p>
      </dgm:t>
    </dgm:pt>
    <dgm:pt modelId="{A8003A83-4160-44C7-9C48-885E8282E5AD}" type="parTrans" cxnId="{C7B1E72C-C624-4E45-87EA-1BC58D6C736F}">
      <dgm:prSet/>
      <dgm:spPr/>
      <dgm:t>
        <a:bodyPr/>
        <a:lstStyle/>
        <a:p>
          <a:endParaRPr lang="en-GB"/>
        </a:p>
      </dgm:t>
    </dgm:pt>
    <dgm:pt modelId="{4DE136A5-6BD5-401D-ADBD-758C757F86AA}" type="sibTrans" cxnId="{C7B1E72C-C624-4E45-87EA-1BC58D6C736F}">
      <dgm:prSet/>
      <dgm:spPr/>
      <dgm:t>
        <a:bodyPr/>
        <a:lstStyle/>
        <a:p>
          <a:endParaRPr lang="en-GB"/>
        </a:p>
      </dgm:t>
    </dgm:pt>
    <dgm:pt modelId="{DD6CA549-99DD-4DDB-9643-84445125D137}">
      <dgm:prSet phldrT="[Text]"/>
      <dgm:spPr/>
      <dgm:t>
        <a:bodyPr/>
        <a:lstStyle/>
        <a:p>
          <a:r>
            <a:rPr lang="en-US" b="1" dirty="0">
              <a:solidFill>
                <a:schemeClr val="tx1"/>
              </a:solidFill>
            </a:rPr>
            <a:t>Transparency  </a:t>
          </a:r>
          <a:r>
            <a:rPr lang="en-US" b="0" dirty="0">
              <a:solidFill>
                <a:schemeClr val="tx1"/>
              </a:solidFill>
            </a:rPr>
            <a:t>prevention of (conceptual) errors</a:t>
          </a:r>
          <a:endParaRPr lang="en-GB" b="0" dirty="0">
            <a:solidFill>
              <a:schemeClr val="tx1"/>
            </a:solidFill>
          </a:endParaRPr>
        </a:p>
      </dgm:t>
    </dgm:pt>
    <dgm:pt modelId="{3E4566EA-AFE1-4AA4-B3B9-76DADEF5DBED}" type="parTrans" cxnId="{D2459852-8DD7-48D1-B944-77D07E2A259C}">
      <dgm:prSet/>
      <dgm:spPr/>
      <dgm:t>
        <a:bodyPr/>
        <a:lstStyle/>
        <a:p>
          <a:endParaRPr lang="en-GB"/>
        </a:p>
      </dgm:t>
    </dgm:pt>
    <dgm:pt modelId="{91563B25-F52F-4F1B-8BC6-890508606F14}" type="sibTrans" cxnId="{D2459852-8DD7-48D1-B944-77D07E2A259C}">
      <dgm:prSet/>
      <dgm:spPr/>
      <dgm:t>
        <a:bodyPr/>
        <a:lstStyle/>
        <a:p>
          <a:endParaRPr lang="en-GB"/>
        </a:p>
      </dgm:t>
    </dgm:pt>
    <dgm:pt modelId="{58270781-A3F8-4FAC-84FA-8A149CBD9057}">
      <dgm:prSet phldrT="[Text]"/>
      <dgm:spPr/>
      <dgm:t>
        <a:bodyPr/>
        <a:lstStyle/>
        <a:p>
          <a:r>
            <a:rPr lang="en-US" b="1" dirty="0">
              <a:solidFill>
                <a:schemeClr val="tx1"/>
              </a:solidFill>
            </a:rPr>
            <a:t>Open Access</a:t>
          </a:r>
          <a:endParaRPr lang="en-GB" b="1" dirty="0">
            <a:solidFill>
              <a:schemeClr val="tx1"/>
            </a:solidFill>
          </a:endParaRPr>
        </a:p>
      </dgm:t>
    </dgm:pt>
    <dgm:pt modelId="{6E1775B2-F11B-4EC2-8C76-5375294646E5}" type="parTrans" cxnId="{91EE6553-5052-4C06-A948-0DAB61E9DA3A}">
      <dgm:prSet/>
      <dgm:spPr/>
      <dgm:t>
        <a:bodyPr/>
        <a:lstStyle/>
        <a:p>
          <a:endParaRPr lang="en-GB"/>
        </a:p>
      </dgm:t>
    </dgm:pt>
    <dgm:pt modelId="{B2391276-3CB2-4880-80E4-174CD70EBDBE}" type="sibTrans" cxnId="{91EE6553-5052-4C06-A948-0DAB61E9DA3A}">
      <dgm:prSet/>
      <dgm:spPr/>
      <dgm:t>
        <a:bodyPr/>
        <a:lstStyle/>
        <a:p>
          <a:endParaRPr lang="en-GB"/>
        </a:p>
      </dgm:t>
    </dgm:pt>
    <dgm:pt modelId="{88132852-EEA3-4DBD-87C7-50062E2CDA83}">
      <dgm:prSet phldrT="[Text]"/>
      <dgm:spPr/>
      <dgm:t>
        <a:bodyPr/>
        <a:lstStyle/>
        <a:p>
          <a:r>
            <a:rPr lang="en-US" b="1" dirty="0">
              <a:solidFill>
                <a:schemeClr val="tx1"/>
              </a:solidFill>
            </a:rPr>
            <a:t>Open Source</a:t>
          </a:r>
          <a:endParaRPr lang="en-GB" b="1" dirty="0">
            <a:solidFill>
              <a:schemeClr val="tx1"/>
            </a:solidFill>
          </a:endParaRPr>
        </a:p>
      </dgm:t>
    </dgm:pt>
    <dgm:pt modelId="{CA68222F-5FD5-480D-BDE6-469233586963}" type="parTrans" cxnId="{BB8A7CF2-2331-45DD-9E55-4FAA909EFBF5}">
      <dgm:prSet/>
      <dgm:spPr/>
      <dgm:t>
        <a:bodyPr/>
        <a:lstStyle/>
        <a:p>
          <a:endParaRPr lang="en-GB"/>
        </a:p>
      </dgm:t>
    </dgm:pt>
    <dgm:pt modelId="{078AED37-5BB4-448F-9086-6CEA6F3460A0}" type="sibTrans" cxnId="{BB8A7CF2-2331-45DD-9E55-4FAA909EFBF5}">
      <dgm:prSet/>
      <dgm:spPr/>
      <dgm:t>
        <a:bodyPr/>
        <a:lstStyle/>
        <a:p>
          <a:endParaRPr lang="en-GB"/>
        </a:p>
      </dgm:t>
    </dgm:pt>
    <dgm:pt modelId="{B8A75B33-EAEA-497A-AB71-883DDA87C5D7}">
      <dgm:prSet phldrT="[Text]"/>
      <dgm:spPr/>
      <dgm:t>
        <a:bodyPr/>
        <a:lstStyle/>
        <a:p>
          <a:r>
            <a:rPr lang="en-US" b="1" dirty="0">
              <a:solidFill>
                <a:schemeClr val="tx1"/>
              </a:solidFill>
            </a:rPr>
            <a:t>Quality </a:t>
          </a:r>
        </a:p>
        <a:p>
          <a:r>
            <a:rPr lang="en-US" b="0" dirty="0">
              <a:solidFill>
                <a:schemeClr val="tx1"/>
              </a:solidFill>
            </a:rPr>
            <a:t>Good scientific practice</a:t>
          </a:r>
          <a:endParaRPr lang="en-GB" b="0" dirty="0">
            <a:solidFill>
              <a:schemeClr val="tx1"/>
            </a:solidFill>
          </a:endParaRPr>
        </a:p>
      </dgm:t>
    </dgm:pt>
    <dgm:pt modelId="{7D97E4A9-4C99-467B-919C-FABDB48084B0}" type="parTrans" cxnId="{A6E8336A-24F3-4834-B7B6-1128FDF620CF}">
      <dgm:prSet/>
      <dgm:spPr/>
      <dgm:t>
        <a:bodyPr/>
        <a:lstStyle/>
        <a:p>
          <a:endParaRPr lang="en-GB"/>
        </a:p>
      </dgm:t>
    </dgm:pt>
    <dgm:pt modelId="{059897C5-52D8-4B63-9041-723B2FA63C12}" type="sibTrans" cxnId="{A6E8336A-24F3-4834-B7B6-1128FDF620CF}">
      <dgm:prSet/>
      <dgm:spPr/>
      <dgm:t>
        <a:bodyPr/>
        <a:lstStyle/>
        <a:p>
          <a:endParaRPr lang="en-GB"/>
        </a:p>
      </dgm:t>
    </dgm:pt>
    <dgm:pt modelId="{73861D2F-8A76-4E2E-A31C-91DFAD8EFFD4}">
      <dgm:prSet phldrT="[Text]"/>
      <dgm:spPr/>
      <dgm:t>
        <a:bodyPr/>
        <a:lstStyle/>
        <a:p>
          <a:r>
            <a:rPr lang="en-US" b="1" dirty="0">
              <a:solidFill>
                <a:schemeClr val="tx1"/>
              </a:solidFill>
            </a:rPr>
            <a:t>Traceability</a:t>
          </a:r>
          <a:endParaRPr lang="en-GB" b="1" dirty="0">
            <a:solidFill>
              <a:schemeClr val="tx1"/>
            </a:solidFill>
          </a:endParaRPr>
        </a:p>
      </dgm:t>
    </dgm:pt>
    <dgm:pt modelId="{FFD5F08B-3A67-48B4-A63C-2ADE1D0D5B66}" type="parTrans" cxnId="{86B249EA-39DB-4140-B444-66CC5157CDE5}">
      <dgm:prSet/>
      <dgm:spPr/>
      <dgm:t>
        <a:bodyPr/>
        <a:lstStyle/>
        <a:p>
          <a:endParaRPr lang="en-GB"/>
        </a:p>
      </dgm:t>
    </dgm:pt>
    <dgm:pt modelId="{E5619474-3CB2-4ACC-96AA-3BD8E8678DA3}" type="sibTrans" cxnId="{86B249EA-39DB-4140-B444-66CC5157CDE5}">
      <dgm:prSet/>
      <dgm:spPr/>
      <dgm:t>
        <a:bodyPr/>
        <a:lstStyle/>
        <a:p>
          <a:endParaRPr lang="en-GB"/>
        </a:p>
      </dgm:t>
    </dgm:pt>
    <dgm:pt modelId="{E44C55F6-BF3D-4748-9C78-7C43FED4D331}" type="pres">
      <dgm:prSet presAssocID="{3C0DE745-8CBE-4401-958B-F15F5710F030}" presName="Name0" presStyleCnt="0">
        <dgm:presLayoutVars>
          <dgm:chMax val="1"/>
          <dgm:chPref val="1"/>
          <dgm:dir/>
          <dgm:animOne val="branch"/>
          <dgm:animLvl val="lvl"/>
        </dgm:presLayoutVars>
      </dgm:prSet>
      <dgm:spPr/>
    </dgm:pt>
    <dgm:pt modelId="{EEC051F8-3EDB-452B-982E-1F6E255806F1}" type="pres">
      <dgm:prSet presAssocID="{1492D5DD-A5C8-458C-8618-CC0BA779951E}" presName="Parent" presStyleLbl="node0" presStyleIdx="0" presStyleCnt="1">
        <dgm:presLayoutVars>
          <dgm:chMax val="6"/>
          <dgm:chPref val="6"/>
        </dgm:presLayoutVars>
      </dgm:prSet>
      <dgm:spPr/>
    </dgm:pt>
    <dgm:pt modelId="{FEC5B209-FD5A-43CE-922B-EB1FE7B5FAEC}" type="pres">
      <dgm:prSet presAssocID="{CD7B7F2A-7D3E-4470-8B9F-4CBA512E4BC7}" presName="Accent1" presStyleCnt="0"/>
      <dgm:spPr/>
    </dgm:pt>
    <dgm:pt modelId="{33F03686-581C-493F-89DD-FF5A9C5C84BD}" type="pres">
      <dgm:prSet presAssocID="{CD7B7F2A-7D3E-4470-8B9F-4CBA512E4BC7}" presName="Accent" presStyleLbl="bgShp" presStyleIdx="0" presStyleCnt="6"/>
      <dgm:spPr/>
    </dgm:pt>
    <dgm:pt modelId="{B25171C6-72BF-4480-8706-388217F6DB00}" type="pres">
      <dgm:prSet presAssocID="{CD7B7F2A-7D3E-4470-8B9F-4CBA512E4BC7}" presName="Child1" presStyleLbl="node1" presStyleIdx="0" presStyleCnt="6">
        <dgm:presLayoutVars>
          <dgm:chMax val="0"/>
          <dgm:chPref val="0"/>
          <dgm:bulletEnabled val="1"/>
        </dgm:presLayoutVars>
      </dgm:prSet>
      <dgm:spPr/>
    </dgm:pt>
    <dgm:pt modelId="{47F1669C-85DA-4338-A78E-BBA94AA5DE92}" type="pres">
      <dgm:prSet presAssocID="{DD6CA549-99DD-4DDB-9643-84445125D137}" presName="Accent2" presStyleCnt="0"/>
      <dgm:spPr/>
    </dgm:pt>
    <dgm:pt modelId="{8BC2F222-7A2B-4761-815E-3BFDB84F3E07}" type="pres">
      <dgm:prSet presAssocID="{DD6CA549-99DD-4DDB-9643-84445125D137}" presName="Accent" presStyleLbl="bgShp" presStyleIdx="1" presStyleCnt="6"/>
      <dgm:spPr/>
    </dgm:pt>
    <dgm:pt modelId="{FBEAC5C9-6C79-4420-85DE-21A5EC406961}" type="pres">
      <dgm:prSet presAssocID="{DD6CA549-99DD-4DDB-9643-84445125D137}" presName="Child2" presStyleLbl="node1" presStyleIdx="1" presStyleCnt="6">
        <dgm:presLayoutVars>
          <dgm:chMax val="0"/>
          <dgm:chPref val="0"/>
          <dgm:bulletEnabled val="1"/>
        </dgm:presLayoutVars>
      </dgm:prSet>
      <dgm:spPr/>
    </dgm:pt>
    <dgm:pt modelId="{6A9EEDB1-7F25-4505-921B-2EBA6B82B8D0}" type="pres">
      <dgm:prSet presAssocID="{58270781-A3F8-4FAC-84FA-8A149CBD9057}" presName="Accent3" presStyleCnt="0"/>
      <dgm:spPr/>
    </dgm:pt>
    <dgm:pt modelId="{0A1BE617-00AE-4D0B-A8CE-B0970AB9C1AF}" type="pres">
      <dgm:prSet presAssocID="{58270781-A3F8-4FAC-84FA-8A149CBD9057}" presName="Accent" presStyleLbl="bgShp" presStyleIdx="2" presStyleCnt="6"/>
      <dgm:spPr/>
    </dgm:pt>
    <dgm:pt modelId="{AD66BFD1-3CDC-48A3-85B2-35B82AD952DC}" type="pres">
      <dgm:prSet presAssocID="{58270781-A3F8-4FAC-84FA-8A149CBD9057}" presName="Child3" presStyleLbl="node1" presStyleIdx="2" presStyleCnt="6">
        <dgm:presLayoutVars>
          <dgm:chMax val="0"/>
          <dgm:chPref val="0"/>
          <dgm:bulletEnabled val="1"/>
        </dgm:presLayoutVars>
      </dgm:prSet>
      <dgm:spPr/>
    </dgm:pt>
    <dgm:pt modelId="{E8BC7802-8B9F-422E-95F3-F8BCB58002CE}" type="pres">
      <dgm:prSet presAssocID="{88132852-EEA3-4DBD-87C7-50062E2CDA83}" presName="Accent4" presStyleCnt="0"/>
      <dgm:spPr/>
    </dgm:pt>
    <dgm:pt modelId="{4F945097-9213-459C-B9FF-A576E73E9B9A}" type="pres">
      <dgm:prSet presAssocID="{88132852-EEA3-4DBD-87C7-50062E2CDA83}" presName="Accent" presStyleLbl="bgShp" presStyleIdx="3" presStyleCnt="6"/>
      <dgm:spPr/>
    </dgm:pt>
    <dgm:pt modelId="{9B4307E4-5F5B-4834-AD24-687A008D5721}" type="pres">
      <dgm:prSet presAssocID="{88132852-EEA3-4DBD-87C7-50062E2CDA83}" presName="Child4" presStyleLbl="node1" presStyleIdx="3" presStyleCnt="6">
        <dgm:presLayoutVars>
          <dgm:chMax val="0"/>
          <dgm:chPref val="0"/>
          <dgm:bulletEnabled val="1"/>
        </dgm:presLayoutVars>
      </dgm:prSet>
      <dgm:spPr/>
    </dgm:pt>
    <dgm:pt modelId="{8FB02BB2-E915-456D-878F-1E0F68ADAC4E}" type="pres">
      <dgm:prSet presAssocID="{B8A75B33-EAEA-497A-AB71-883DDA87C5D7}" presName="Accent5" presStyleCnt="0"/>
      <dgm:spPr/>
    </dgm:pt>
    <dgm:pt modelId="{D437A0BB-5600-4165-9ECC-7811807D8A67}" type="pres">
      <dgm:prSet presAssocID="{B8A75B33-EAEA-497A-AB71-883DDA87C5D7}" presName="Accent" presStyleLbl="bgShp" presStyleIdx="4" presStyleCnt="6"/>
      <dgm:spPr/>
    </dgm:pt>
    <dgm:pt modelId="{E8D7AD61-18CB-4113-BB77-2C7B2DD807B1}" type="pres">
      <dgm:prSet presAssocID="{B8A75B33-EAEA-497A-AB71-883DDA87C5D7}" presName="Child5" presStyleLbl="node1" presStyleIdx="4" presStyleCnt="6">
        <dgm:presLayoutVars>
          <dgm:chMax val="0"/>
          <dgm:chPref val="0"/>
          <dgm:bulletEnabled val="1"/>
        </dgm:presLayoutVars>
      </dgm:prSet>
      <dgm:spPr/>
    </dgm:pt>
    <dgm:pt modelId="{71549152-38EA-462E-B1C1-8D1FF31B0579}" type="pres">
      <dgm:prSet presAssocID="{73861D2F-8A76-4E2E-A31C-91DFAD8EFFD4}" presName="Accent6" presStyleCnt="0"/>
      <dgm:spPr/>
    </dgm:pt>
    <dgm:pt modelId="{DC1C6253-FC41-435A-8189-F525CEA20A4F}" type="pres">
      <dgm:prSet presAssocID="{73861D2F-8A76-4E2E-A31C-91DFAD8EFFD4}" presName="Accent" presStyleLbl="bgShp" presStyleIdx="5" presStyleCnt="6"/>
      <dgm:spPr/>
    </dgm:pt>
    <dgm:pt modelId="{CCDC544A-D5F6-403E-91BF-C98F493160EB}" type="pres">
      <dgm:prSet presAssocID="{73861D2F-8A76-4E2E-A31C-91DFAD8EFFD4}" presName="Child6" presStyleLbl="node1" presStyleIdx="5" presStyleCnt="6">
        <dgm:presLayoutVars>
          <dgm:chMax val="0"/>
          <dgm:chPref val="0"/>
          <dgm:bulletEnabled val="1"/>
        </dgm:presLayoutVars>
      </dgm:prSet>
      <dgm:spPr/>
    </dgm:pt>
  </dgm:ptLst>
  <dgm:cxnLst>
    <dgm:cxn modelId="{0457BC09-1A60-4832-908E-AEC93B874B83}" type="presOf" srcId="{CD7B7F2A-7D3E-4470-8B9F-4CBA512E4BC7}" destId="{B25171C6-72BF-4480-8706-388217F6DB00}" srcOrd="0" destOrd="0" presId="urn:microsoft.com/office/officeart/2011/layout/HexagonRadial"/>
    <dgm:cxn modelId="{C7B1E72C-C624-4E45-87EA-1BC58D6C736F}" srcId="{1492D5DD-A5C8-458C-8618-CC0BA779951E}" destId="{CD7B7F2A-7D3E-4470-8B9F-4CBA512E4BC7}" srcOrd="0" destOrd="0" parTransId="{A8003A83-4160-44C7-9C48-885E8282E5AD}" sibTransId="{4DE136A5-6BD5-401D-ADBD-758C757F86AA}"/>
    <dgm:cxn modelId="{A6E8336A-24F3-4834-B7B6-1128FDF620CF}" srcId="{1492D5DD-A5C8-458C-8618-CC0BA779951E}" destId="{B8A75B33-EAEA-497A-AB71-883DDA87C5D7}" srcOrd="4" destOrd="0" parTransId="{7D97E4A9-4C99-467B-919C-FABDB48084B0}" sibTransId="{059897C5-52D8-4B63-9041-723B2FA63C12}"/>
    <dgm:cxn modelId="{D2459852-8DD7-48D1-B944-77D07E2A259C}" srcId="{1492D5DD-A5C8-458C-8618-CC0BA779951E}" destId="{DD6CA549-99DD-4DDB-9643-84445125D137}" srcOrd="1" destOrd="0" parTransId="{3E4566EA-AFE1-4AA4-B3B9-76DADEF5DBED}" sibTransId="{91563B25-F52F-4F1B-8BC6-890508606F14}"/>
    <dgm:cxn modelId="{91EE6553-5052-4C06-A948-0DAB61E9DA3A}" srcId="{1492D5DD-A5C8-458C-8618-CC0BA779951E}" destId="{58270781-A3F8-4FAC-84FA-8A149CBD9057}" srcOrd="2" destOrd="0" parTransId="{6E1775B2-F11B-4EC2-8C76-5375294646E5}" sibTransId="{B2391276-3CB2-4880-80E4-174CD70EBDBE}"/>
    <dgm:cxn modelId="{7AC33AA0-0578-44B2-A730-167067FD656E}" type="presOf" srcId="{B8A75B33-EAEA-497A-AB71-883DDA87C5D7}" destId="{E8D7AD61-18CB-4113-BB77-2C7B2DD807B1}" srcOrd="0" destOrd="0" presId="urn:microsoft.com/office/officeart/2011/layout/HexagonRadial"/>
    <dgm:cxn modelId="{D7821DAC-30A9-4369-B28C-DE3BFB6D2D12}" srcId="{3C0DE745-8CBE-4401-958B-F15F5710F030}" destId="{1492D5DD-A5C8-458C-8618-CC0BA779951E}" srcOrd="0" destOrd="0" parTransId="{E529543D-1DC5-415B-A78D-AD4F2B12C748}" sibTransId="{8ACEEBB2-170C-4417-BE6E-B38E8AFF4DFC}"/>
    <dgm:cxn modelId="{97B429C3-499C-4470-A67D-D7010D025CE7}" type="presOf" srcId="{1492D5DD-A5C8-458C-8618-CC0BA779951E}" destId="{EEC051F8-3EDB-452B-982E-1F6E255806F1}" srcOrd="0" destOrd="0" presId="urn:microsoft.com/office/officeart/2011/layout/HexagonRadial"/>
    <dgm:cxn modelId="{00F262C3-C323-4C64-AFFE-1FB8212C6133}" type="presOf" srcId="{58270781-A3F8-4FAC-84FA-8A149CBD9057}" destId="{AD66BFD1-3CDC-48A3-85B2-35B82AD952DC}" srcOrd="0" destOrd="0" presId="urn:microsoft.com/office/officeart/2011/layout/HexagonRadial"/>
    <dgm:cxn modelId="{3AC272DC-7BBA-4C82-9C19-9753EC983189}" type="presOf" srcId="{73861D2F-8A76-4E2E-A31C-91DFAD8EFFD4}" destId="{CCDC544A-D5F6-403E-91BF-C98F493160EB}" srcOrd="0" destOrd="0" presId="urn:microsoft.com/office/officeart/2011/layout/HexagonRadial"/>
    <dgm:cxn modelId="{86B249EA-39DB-4140-B444-66CC5157CDE5}" srcId="{1492D5DD-A5C8-458C-8618-CC0BA779951E}" destId="{73861D2F-8A76-4E2E-A31C-91DFAD8EFFD4}" srcOrd="5" destOrd="0" parTransId="{FFD5F08B-3A67-48B4-A63C-2ADE1D0D5B66}" sibTransId="{E5619474-3CB2-4ACC-96AA-3BD8E8678DA3}"/>
    <dgm:cxn modelId="{90BD88EF-1080-4EBD-8BA1-DF44F8FFF928}" type="presOf" srcId="{88132852-EEA3-4DBD-87C7-50062E2CDA83}" destId="{9B4307E4-5F5B-4834-AD24-687A008D5721}" srcOrd="0" destOrd="0" presId="urn:microsoft.com/office/officeart/2011/layout/HexagonRadial"/>
    <dgm:cxn modelId="{A08953F1-476C-44EF-AFF3-4F51511C55B5}" type="presOf" srcId="{3C0DE745-8CBE-4401-958B-F15F5710F030}" destId="{E44C55F6-BF3D-4748-9C78-7C43FED4D331}" srcOrd="0" destOrd="0" presId="urn:microsoft.com/office/officeart/2011/layout/HexagonRadial"/>
    <dgm:cxn modelId="{BB8A7CF2-2331-45DD-9E55-4FAA909EFBF5}" srcId="{1492D5DD-A5C8-458C-8618-CC0BA779951E}" destId="{88132852-EEA3-4DBD-87C7-50062E2CDA83}" srcOrd="3" destOrd="0" parTransId="{CA68222F-5FD5-480D-BDE6-469233586963}" sibTransId="{078AED37-5BB4-448F-9086-6CEA6F3460A0}"/>
    <dgm:cxn modelId="{036562FB-DBFC-4B16-B477-AD98311D062F}" type="presOf" srcId="{DD6CA549-99DD-4DDB-9643-84445125D137}" destId="{FBEAC5C9-6C79-4420-85DE-21A5EC406961}" srcOrd="0" destOrd="0" presId="urn:microsoft.com/office/officeart/2011/layout/HexagonRadial"/>
    <dgm:cxn modelId="{0927D378-F8FF-4946-A50D-E87BA3C41F2B}" type="presParOf" srcId="{E44C55F6-BF3D-4748-9C78-7C43FED4D331}" destId="{EEC051F8-3EDB-452B-982E-1F6E255806F1}" srcOrd="0" destOrd="0" presId="urn:microsoft.com/office/officeart/2011/layout/HexagonRadial"/>
    <dgm:cxn modelId="{942D39B4-D6C7-44FC-B659-69E52A840364}" type="presParOf" srcId="{E44C55F6-BF3D-4748-9C78-7C43FED4D331}" destId="{FEC5B209-FD5A-43CE-922B-EB1FE7B5FAEC}" srcOrd="1" destOrd="0" presId="urn:microsoft.com/office/officeart/2011/layout/HexagonRadial"/>
    <dgm:cxn modelId="{7BC03BF0-C37C-432F-8F3E-F28DBAFE214A}" type="presParOf" srcId="{FEC5B209-FD5A-43CE-922B-EB1FE7B5FAEC}" destId="{33F03686-581C-493F-89DD-FF5A9C5C84BD}" srcOrd="0" destOrd="0" presId="urn:microsoft.com/office/officeart/2011/layout/HexagonRadial"/>
    <dgm:cxn modelId="{65F9E791-6F0B-42E7-9AC8-87835439F83E}" type="presParOf" srcId="{E44C55F6-BF3D-4748-9C78-7C43FED4D331}" destId="{B25171C6-72BF-4480-8706-388217F6DB00}" srcOrd="2" destOrd="0" presId="urn:microsoft.com/office/officeart/2011/layout/HexagonRadial"/>
    <dgm:cxn modelId="{80BB1DD2-E972-4F1F-B277-CFEF3AF46448}" type="presParOf" srcId="{E44C55F6-BF3D-4748-9C78-7C43FED4D331}" destId="{47F1669C-85DA-4338-A78E-BBA94AA5DE92}" srcOrd="3" destOrd="0" presId="urn:microsoft.com/office/officeart/2011/layout/HexagonRadial"/>
    <dgm:cxn modelId="{9D43D28C-1261-4EFA-B811-D45F38D8459D}" type="presParOf" srcId="{47F1669C-85DA-4338-A78E-BBA94AA5DE92}" destId="{8BC2F222-7A2B-4761-815E-3BFDB84F3E07}" srcOrd="0" destOrd="0" presId="urn:microsoft.com/office/officeart/2011/layout/HexagonRadial"/>
    <dgm:cxn modelId="{F785BAC1-0893-49B1-ABB9-640294BB77B3}" type="presParOf" srcId="{E44C55F6-BF3D-4748-9C78-7C43FED4D331}" destId="{FBEAC5C9-6C79-4420-85DE-21A5EC406961}" srcOrd="4" destOrd="0" presId="urn:microsoft.com/office/officeart/2011/layout/HexagonRadial"/>
    <dgm:cxn modelId="{7861FEB1-A581-496A-A08A-C5F58792F7F2}" type="presParOf" srcId="{E44C55F6-BF3D-4748-9C78-7C43FED4D331}" destId="{6A9EEDB1-7F25-4505-921B-2EBA6B82B8D0}" srcOrd="5" destOrd="0" presId="urn:microsoft.com/office/officeart/2011/layout/HexagonRadial"/>
    <dgm:cxn modelId="{E1DD69B6-4232-4F54-A8EC-B53526128DD6}" type="presParOf" srcId="{6A9EEDB1-7F25-4505-921B-2EBA6B82B8D0}" destId="{0A1BE617-00AE-4D0B-A8CE-B0970AB9C1AF}" srcOrd="0" destOrd="0" presId="urn:microsoft.com/office/officeart/2011/layout/HexagonRadial"/>
    <dgm:cxn modelId="{5B72E0AF-7CCE-40D5-9356-B7FDB977D237}" type="presParOf" srcId="{E44C55F6-BF3D-4748-9C78-7C43FED4D331}" destId="{AD66BFD1-3CDC-48A3-85B2-35B82AD952DC}" srcOrd="6" destOrd="0" presId="urn:microsoft.com/office/officeart/2011/layout/HexagonRadial"/>
    <dgm:cxn modelId="{B9C41420-1467-44CA-908A-C099D6DF5406}" type="presParOf" srcId="{E44C55F6-BF3D-4748-9C78-7C43FED4D331}" destId="{E8BC7802-8B9F-422E-95F3-F8BCB58002CE}" srcOrd="7" destOrd="0" presId="urn:microsoft.com/office/officeart/2011/layout/HexagonRadial"/>
    <dgm:cxn modelId="{5C009595-CE7E-446A-9283-51C5669B2B64}" type="presParOf" srcId="{E8BC7802-8B9F-422E-95F3-F8BCB58002CE}" destId="{4F945097-9213-459C-B9FF-A576E73E9B9A}" srcOrd="0" destOrd="0" presId="urn:microsoft.com/office/officeart/2011/layout/HexagonRadial"/>
    <dgm:cxn modelId="{9AB62687-EFCA-414F-95A6-DF32092FEB1A}" type="presParOf" srcId="{E44C55F6-BF3D-4748-9C78-7C43FED4D331}" destId="{9B4307E4-5F5B-4834-AD24-687A008D5721}" srcOrd="8" destOrd="0" presId="urn:microsoft.com/office/officeart/2011/layout/HexagonRadial"/>
    <dgm:cxn modelId="{F1011118-5BE5-4EA2-BE73-0710EC255E5F}" type="presParOf" srcId="{E44C55F6-BF3D-4748-9C78-7C43FED4D331}" destId="{8FB02BB2-E915-456D-878F-1E0F68ADAC4E}" srcOrd="9" destOrd="0" presId="urn:microsoft.com/office/officeart/2011/layout/HexagonRadial"/>
    <dgm:cxn modelId="{936D303F-6841-4DC4-A176-DA1E09015C1F}" type="presParOf" srcId="{8FB02BB2-E915-456D-878F-1E0F68ADAC4E}" destId="{D437A0BB-5600-4165-9ECC-7811807D8A67}" srcOrd="0" destOrd="0" presId="urn:microsoft.com/office/officeart/2011/layout/HexagonRadial"/>
    <dgm:cxn modelId="{78672397-D233-400B-BF6C-A22A11B07322}" type="presParOf" srcId="{E44C55F6-BF3D-4748-9C78-7C43FED4D331}" destId="{E8D7AD61-18CB-4113-BB77-2C7B2DD807B1}" srcOrd="10" destOrd="0" presId="urn:microsoft.com/office/officeart/2011/layout/HexagonRadial"/>
    <dgm:cxn modelId="{FF2CA826-8A55-4F83-95B3-76172207A6C5}" type="presParOf" srcId="{E44C55F6-BF3D-4748-9C78-7C43FED4D331}" destId="{71549152-38EA-462E-B1C1-8D1FF31B0579}" srcOrd="11" destOrd="0" presId="urn:microsoft.com/office/officeart/2011/layout/HexagonRadial"/>
    <dgm:cxn modelId="{5BDC7689-0AC4-41B3-92FC-819F7E6FCA93}" type="presParOf" srcId="{71549152-38EA-462E-B1C1-8D1FF31B0579}" destId="{DC1C6253-FC41-435A-8189-F525CEA20A4F}" srcOrd="0" destOrd="0" presId="urn:microsoft.com/office/officeart/2011/layout/HexagonRadial"/>
    <dgm:cxn modelId="{A7B01E77-5658-43DB-AD88-9EF9630A9B59}" type="presParOf" srcId="{E44C55F6-BF3D-4748-9C78-7C43FED4D331}" destId="{CCDC544A-D5F6-403E-91BF-C98F493160EB}"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6996C51-16B0-4190-9BD6-A07EED2EFE44}" type="doc">
      <dgm:prSet loTypeId="urn:microsoft.com/office/officeart/2005/8/layout/radial6" loCatId="cycle" qsTypeId="urn:microsoft.com/office/officeart/2005/8/quickstyle/3d3" qsCatId="3D" csTypeId="urn:microsoft.com/office/officeart/2005/8/colors/colorful3" csCatId="colorful" phldr="1"/>
      <dgm:spPr/>
      <dgm:t>
        <a:bodyPr/>
        <a:lstStyle/>
        <a:p>
          <a:endParaRPr lang="en-GB"/>
        </a:p>
      </dgm:t>
    </dgm:pt>
    <dgm:pt modelId="{1CC361CB-8E42-43CB-BB71-39EB63977C84}">
      <dgm:prSet phldrT="[Text]"/>
      <dgm:spPr/>
      <dgm:t>
        <a:bodyPr/>
        <a:lstStyle/>
        <a:p>
          <a:r>
            <a:rPr lang="en-US" dirty="0"/>
            <a:t>Organize &amp; Integrate</a:t>
          </a:r>
          <a:endParaRPr lang="en-GB" dirty="0"/>
        </a:p>
      </dgm:t>
    </dgm:pt>
    <dgm:pt modelId="{89B1CC5B-218B-4000-91E1-EB42C3E73C9E}" type="parTrans" cxnId="{BDFD51A7-C200-4037-98C5-7CD1A7614064}">
      <dgm:prSet/>
      <dgm:spPr/>
      <dgm:t>
        <a:bodyPr/>
        <a:lstStyle/>
        <a:p>
          <a:endParaRPr lang="en-GB"/>
        </a:p>
      </dgm:t>
    </dgm:pt>
    <dgm:pt modelId="{5C79527F-8C35-4134-8F04-5526EB61B3D7}" type="sibTrans" cxnId="{BDFD51A7-C200-4037-98C5-7CD1A7614064}">
      <dgm:prSet/>
      <dgm:spPr/>
      <dgm:t>
        <a:bodyPr/>
        <a:lstStyle/>
        <a:p>
          <a:endParaRPr lang="en-GB"/>
        </a:p>
      </dgm:t>
    </dgm:pt>
    <dgm:pt modelId="{4BF4C131-C62A-4FF3-92C8-74562B6BBA08}">
      <dgm:prSet phldrT="[Text]"/>
      <dgm:spPr/>
      <dgm:t>
        <a:bodyPr/>
        <a:lstStyle/>
        <a:p>
          <a:pPr>
            <a:buFont typeface="Arial" panose="020B0604020202020204" pitchFamily="34" charset="0"/>
            <a:buChar char="•"/>
          </a:pPr>
          <a:r>
            <a:rPr lang="en-GB" dirty="0"/>
            <a:t>OUTPUT</a:t>
          </a:r>
        </a:p>
      </dgm:t>
    </dgm:pt>
    <dgm:pt modelId="{1C4E8033-7BDA-4466-8EF1-55FA0464B18C}" type="parTrans" cxnId="{3FC78E61-7B4F-4D54-AA35-4890C69E174D}">
      <dgm:prSet/>
      <dgm:spPr/>
      <dgm:t>
        <a:bodyPr/>
        <a:lstStyle/>
        <a:p>
          <a:endParaRPr lang="en-GB"/>
        </a:p>
      </dgm:t>
    </dgm:pt>
    <dgm:pt modelId="{A814A8BF-4BBB-468F-9AFF-53373F2F7F33}" type="sibTrans" cxnId="{3FC78E61-7B4F-4D54-AA35-4890C69E174D}">
      <dgm:prSet/>
      <dgm:spPr/>
      <dgm:t>
        <a:bodyPr/>
        <a:lstStyle/>
        <a:p>
          <a:endParaRPr lang="en-GB"/>
        </a:p>
      </dgm:t>
    </dgm:pt>
    <dgm:pt modelId="{5C2D3694-A16D-46A2-807B-E29B02C02247}">
      <dgm:prSet phldrT="[Text]"/>
      <dgm:spPr/>
      <dgm:t>
        <a:bodyPr/>
        <a:lstStyle/>
        <a:p>
          <a:pPr>
            <a:buFont typeface="Arial" panose="020B0604020202020204" pitchFamily="34" charset="0"/>
            <a:buChar char="•"/>
          </a:pPr>
          <a:r>
            <a:rPr lang="en-GB" dirty="0"/>
            <a:t>CONCEPTS</a:t>
          </a:r>
        </a:p>
      </dgm:t>
    </dgm:pt>
    <dgm:pt modelId="{5F2AA924-CE86-4DD3-84F1-2CDFF95CFE05}" type="parTrans" cxnId="{A2042876-A538-4351-8C7F-6A80A30C50FB}">
      <dgm:prSet/>
      <dgm:spPr/>
      <dgm:t>
        <a:bodyPr/>
        <a:lstStyle/>
        <a:p>
          <a:endParaRPr lang="en-GB"/>
        </a:p>
      </dgm:t>
    </dgm:pt>
    <dgm:pt modelId="{25653BAE-A2A1-4BD5-8932-1C0038B21212}" type="sibTrans" cxnId="{A2042876-A538-4351-8C7F-6A80A30C50FB}">
      <dgm:prSet/>
      <dgm:spPr/>
      <dgm:t>
        <a:bodyPr/>
        <a:lstStyle/>
        <a:p>
          <a:endParaRPr lang="en-GB"/>
        </a:p>
      </dgm:t>
    </dgm:pt>
    <dgm:pt modelId="{FC0856F7-2075-4CBC-9F9D-0B3BDDA8CD6D}">
      <dgm:prSet phldrT="[Text]"/>
      <dgm:spPr/>
      <dgm:t>
        <a:bodyPr/>
        <a:lstStyle/>
        <a:p>
          <a:r>
            <a:rPr lang="en-US" dirty="0"/>
            <a:t>CODE</a:t>
          </a:r>
          <a:endParaRPr lang="en-GB" dirty="0"/>
        </a:p>
      </dgm:t>
    </dgm:pt>
    <dgm:pt modelId="{B632FB63-9EEA-4081-A7CC-81624037DFEF}" type="parTrans" cxnId="{E4AC8B8A-539B-4D36-9D44-6D41B5A8CE77}">
      <dgm:prSet/>
      <dgm:spPr/>
      <dgm:t>
        <a:bodyPr/>
        <a:lstStyle/>
        <a:p>
          <a:endParaRPr lang="en-GB"/>
        </a:p>
      </dgm:t>
    </dgm:pt>
    <dgm:pt modelId="{69517E6A-B0EE-42CE-8D21-76652A8C5986}" type="sibTrans" cxnId="{E4AC8B8A-539B-4D36-9D44-6D41B5A8CE77}">
      <dgm:prSet/>
      <dgm:spPr/>
      <dgm:t>
        <a:bodyPr/>
        <a:lstStyle/>
        <a:p>
          <a:endParaRPr lang="en-GB"/>
        </a:p>
      </dgm:t>
    </dgm:pt>
    <dgm:pt modelId="{E4F47319-CC56-4C72-96BE-4DCF1B3785D2}">
      <dgm:prSet phldrT="[Text]"/>
      <dgm:spPr/>
      <dgm:t>
        <a:bodyPr/>
        <a:lstStyle/>
        <a:p>
          <a:pPr>
            <a:buFont typeface="Arial" panose="020B0604020202020204" pitchFamily="34" charset="0"/>
            <a:buChar char="•"/>
          </a:pPr>
          <a:r>
            <a:rPr lang="en-US" dirty="0"/>
            <a:t>INPUT</a:t>
          </a:r>
          <a:endParaRPr lang="en-GB" dirty="0"/>
        </a:p>
      </dgm:t>
    </dgm:pt>
    <dgm:pt modelId="{9E07E42B-4623-4D20-9CC7-F75B9E57FEBC}" type="parTrans" cxnId="{2993E6D3-AE92-4A36-8A00-9960D53B5E0D}">
      <dgm:prSet/>
      <dgm:spPr/>
      <dgm:t>
        <a:bodyPr/>
        <a:lstStyle/>
        <a:p>
          <a:endParaRPr lang="en-GB"/>
        </a:p>
      </dgm:t>
    </dgm:pt>
    <dgm:pt modelId="{4B036F00-1DFF-4AC0-9031-23C049B7F62F}" type="sibTrans" cxnId="{2993E6D3-AE92-4A36-8A00-9960D53B5E0D}">
      <dgm:prSet/>
      <dgm:spPr/>
      <dgm:t>
        <a:bodyPr/>
        <a:lstStyle/>
        <a:p>
          <a:endParaRPr lang="en-GB"/>
        </a:p>
      </dgm:t>
    </dgm:pt>
    <dgm:pt modelId="{8C25D6A1-6BBF-4CB7-AB4A-E995D9217A9C}" type="pres">
      <dgm:prSet presAssocID="{E6996C51-16B0-4190-9BD6-A07EED2EFE44}" presName="Name0" presStyleCnt="0">
        <dgm:presLayoutVars>
          <dgm:chMax val="1"/>
          <dgm:dir/>
          <dgm:animLvl val="ctr"/>
          <dgm:resizeHandles val="exact"/>
        </dgm:presLayoutVars>
      </dgm:prSet>
      <dgm:spPr/>
    </dgm:pt>
    <dgm:pt modelId="{7B26A345-5D31-46FD-8047-7965BEB9CE77}" type="pres">
      <dgm:prSet presAssocID="{1CC361CB-8E42-43CB-BB71-39EB63977C84}" presName="centerShape" presStyleLbl="node0" presStyleIdx="0" presStyleCnt="1"/>
      <dgm:spPr/>
    </dgm:pt>
    <dgm:pt modelId="{EA73F201-2FC4-49C9-93E2-763C642BEB50}" type="pres">
      <dgm:prSet presAssocID="{4BF4C131-C62A-4FF3-92C8-74562B6BBA08}" presName="node" presStyleLbl="node1" presStyleIdx="0" presStyleCnt="4">
        <dgm:presLayoutVars>
          <dgm:bulletEnabled val="1"/>
        </dgm:presLayoutVars>
      </dgm:prSet>
      <dgm:spPr/>
    </dgm:pt>
    <dgm:pt modelId="{E083236F-271B-4B7C-80AD-4FF8E604646F}" type="pres">
      <dgm:prSet presAssocID="{4BF4C131-C62A-4FF3-92C8-74562B6BBA08}" presName="dummy" presStyleCnt="0"/>
      <dgm:spPr/>
    </dgm:pt>
    <dgm:pt modelId="{C1D070DF-EB6E-402D-84C7-3214C0D938EE}" type="pres">
      <dgm:prSet presAssocID="{A814A8BF-4BBB-468F-9AFF-53373F2F7F33}" presName="sibTrans" presStyleLbl="sibTrans2D1" presStyleIdx="0" presStyleCnt="4"/>
      <dgm:spPr/>
    </dgm:pt>
    <dgm:pt modelId="{8B03A728-30B0-4258-BD10-664D965A93D0}" type="pres">
      <dgm:prSet presAssocID="{5C2D3694-A16D-46A2-807B-E29B02C02247}" presName="node" presStyleLbl="node1" presStyleIdx="1" presStyleCnt="4">
        <dgm:presLayoutVars>
          <dgm:bulletEnabled val="1"/>
        </dgm:presLayoutVars>
      </dgm:prSet>
      <dgm:spPr/>
    </dgm:pt>
    <dgm:pt modelId="{1BB100C6-9CA0-4707-872C-3DB9EF69A0CA}" type="pres">
      <dgm:prSet presAssocID="{5C2D3694-A16D-46A2-807B-E29B02C02247}" presName="dummy" presStyleCnt="0"/>
      <dgm:spPr/>
    </dgm:pt>
    <dgm:pt modelId="{CD569DE1-B015-47DF-B6CC-776D29A062A0}" type="pres">
      <dgm:prSet presAssocID="{25653BAE-A2A1-4BD5-8932-1C0038B21212}" presName="sibTrans" presStyleLbl="sibTrans2D1" presStyleIdx="1" presStyleCnt="4"/>
      <dgm:spPr/>
    </dgm:pt>
    <dgm:pt modelId="{E9161FD4-3F97-4779-8FB0-0301EC1256C5}" type="pres">
      <dgm:prSet presAssocID="{FC0856F7-2075-4CBC-9F9D-0B3BDDA8CD6D}" presName="node" presStyleLbl="node1" presStyleIdx="2" presStyleCnt="4">
        <dgm:presLayoutVars>
          <dgm:bulletEnabled val="1"/>
        </dgm:presLayoutVars>
      </dgm:prSet>
      <dgm:spPr/>
    </dgm:pt>
    <dgm:pt modelId="{A7C1B0F5-1545-4FB7-BEF8-4C81A75A0B7B}" type="pres">
      <dgm:prSet presAssocID="{FC0856F7-2075-4CBC-9F9D-0B3BDDA8CD6D}" presName="dummy" presStyleCnt="0"/>
      <dgm:spPr/>
    </dgm:pt>
    <dgm:pt modelId="{6ADAAE4A-B5ED-489B-8545-A18CE663DD4F}" type="pres">
      <dgm:prSet presAssocID="{69517E6A-B0EE-42CE-8D21-76652A8C5986}" presName="sibTrans" presStyleLbl="sibTrans2D1" presStyleIdx="2" presStyleCnt="4"/>
      <dgm:spPr/>
    </dgm:pt>
    <dgm:pt modelId="{1B6BEF4C-61C2-4FA6-BF9C-F75EFD1B4513}" type="pres">
      <dgm:prSet presAssocID="{E4F47319-CC56-4C72-96BE-4DCF1B3785D2}" presName="node" presStyleLbl="node1" presStyleIdx="3" presStyleCnt="4">
        <dgm:presLayoutVars>
          <dgm:bulletEnabled val="1"/>
        </dgm:presLayoutVars>
      </dgm:prSet>
      <dgm:spPr/>
    </dgm:pt>
    <dgm:pt modelId="{1DAD766B-9281-4B3C-AB89-775B89A5769F}" type="pres">
      <dgm:prSet presAssocID="{E4F47319-CC56-4C72-96BE-4DCF1B3785D2}" presName="dummy" presStyleCnt="0"/>
      <dgm:spPr/>
    </dgm:pt>
    <dgm:pt modelId="{89CEA7A8-89B0-413A-9B29-0962FBCCDF50}" type="pres">
      <dgm:prSet presAssocID="{4B036F00-1DFF-4AC0-9031-23C049B7F62F}" presName="sibTrans" presStyleLbl="sibTrans2D1" presStyleIdx="3" presStyleCnt="4"/>
      <dgm:spPr/>
    </dgm:pt>
  </dgm:ptLst>
  <dgm:cxnLst>
    <dgm:cxn modelId="{00B50315-ACC6-470B-9342-CDBEC54FF805}" type="presOf" srcId="{69517E6A-B0EE-42CE-8D21-76652A8C5986}" destId="{6ADAAE4A-B5ED-489B-8545-A18CE663DD4F}" srcOrd="0" destOrd="0" presId="urn:microsoft.com/office/officeart/2005/8/layout/radial6"/>
    <dgm:cxn modelId="{24CFEB3E-4814-447A-8939-95C2339145C9}" type="presOf" srcId="{1CC361CB-8E42-43CB-BB71-39EB63977C84}" destId="{7B26A345-5D31-46FD-8047-7965BEB9CE77}" srcOrd="0" destOrd="0" presId="urn:microsoft.com/office/officeart/2005/8/layout/radial6"/>
    <dgm:cxn modelId="{3FC78E61-7B4F-4D54-AA35-4890C69E174D}" srcId="{1CC361CB-8E42-43CB-BB71-39EB63977C84}" destId="{4BF4C131-C62A-4FF3-92C8-74562B6BBA08}" srcOrd="0" destOrd="0" parTransId="{1C4E8033-7BDA-4466-8EF1-55FA0464B18C}" sibTransId="{A814A8BF-4BBB-468F-9AFF-53373F2F7F33}"/>
    <dgm:cxn modelId="{F90F386D-8148-4518-8435-9183BAD7FAB4}" type="presOf" srcId="{4BF4C131-C62A-4FF3-92C8-74562B6BBA08}" destId="{EA73F201-2FC4-49C9-93E2-763C642BEB50}" srcOrd="0" destOrd="0" presId="urn:microsoft.com/office/officeart/2005/8/layout/radial6"/>
    <dgm:cxn modelId="{A2042876-A538-4351-8C7F-6A80A30C50FB}" srcId="{1CC361CB-8E42-43CB-BB71-39EB63977C84}" destId="{5C2D3694-A16D-46A2-807B-E29B02C02247}" srcOrd="1" destOrd="0" parTransId="{5F2AA924-CE86-4DD3-84F1-2CDFF95CFE05}" sibTransId="{25653BAE-A2A1-4BD5-8932-1C0038B21212}"/>
    <dgm:cxn modelId="{E4AC8B8A-539B-4D36-9D44-6D41B5A8CE77}" srcId="{1CC361CB-8E42-43CB-BB71-39EB63977C84}" destId="{FC0856F7-2075-4CBC-9F9D-0B3BDDA8CD6D}" srcOrd="2" destOrd="0" parTransId="{B632FB63-9EEA-4081-A7CC-81624037DFEF}" sibTransId="{69517E6A-B0EE-42CE-8D21-76652A8C5986}"/>
    <dgm:cxn modelId="{B6FE2C8D-BC70-4AF4-91CB-73D6DD4033C1}" type="presOf" srcId="{A814A8BF-4BBB-468F-9AFF-53373F2F7F33}" destId="{C1D070DF-EB6E-402D-84C7-3214C0D938EE}" srcOrd="0" destOrd="0" presId="urn:microsoft.com/office/officeart/2005/8/layout/radial6"/>
    <dgm:cxn modelId="{834AE79A-5802-49D4-80DA-75482748C66F}" type="presOf" srcId="{E6996C51-16B0-4190-9BD6-A07EED2EFE44}" destId="{8C25D6A1-6BBF-4CB7-AB4A-E995D9217A9C}" srcOrd="0" destOrd="0" presId="urn:microsoft.com/office/officeart/2005/8/layout/radial6"/>
    <dgm:cxn modelId="{DDBC7F9D-E104-44FD-9639-7F864CEEA496}" type="presOf" srcId="{5C2D3694-A16D-46A2-807B-E29B02C02247}" destId="{8B03A728-30B0-4258-BD10-664D965A93D0}" srcOrd="0" destOrd="0" presId="urn:microsoft.com/office/officeart/2005/8/layout/radial6"/>
    <dgm:cxn modelId="{9CDC3A9E-F5DB-41D5-93B0-2DA50E4FF4BD}" type="presOf" srcId="{E4F47319-CC56-4C72-96BE-4DCF1B3785D2}" destId="{1B6BEF4C-61C2-4FA6-BF9C-F75EFD1B4513}" srcOrd="0" destOrd="0" presId="urn:microsoft.com/office/officeart/2005/8/layout/radial6"/>
    <dgm:cxn modelId="{BDFD51A7-C200-4037-98C5-7CD1A7614064}" srcId="{E6996C51-16B0-4190-9BD6-A07EED2EFE44}" destId="{1CC361CB-8E42-43CB-BB71-39EB63977C84}" srcOrd="0" destOrd="0" parTransId="{89B1CC5B-218B-4000-91E1-EB42C3E73C9E}" sibTransId="{5C79527F-8C35-4134-8F04-5526EB61B3D7}"/>
    <dgm:cxn modelId="{BCC894AE-B4ED-431B-B63B-A401479F4037}" type="presOf" srcId="{25653BAE-A2A1-4BD5-8932-1C0038B21212}" destId="{CD569DE1-B015-47DF-B6CC-776D29A062A0}" srcOrd="0" destOrd="0" presId="urn:microsoft.com/office/officeart/2005/8/layout/radial6"/>
    <dgm:cxn modelId="{7E2722C9-7EB2-444D-A8B2-C0DB1B706C13}" type="presOf" srcId="{FC0856F7-2075-4CBC-9F9D-0B3BDDA8CD6D}" destId="{E9161FD4-3F97-4779-8FB0-0301EC1256C5}" srcOrd="0" destOrd="0" presId="urn:microsoft.com/office/officeart/2005/8/layout/radial6"/>
    <dgm:cxn modelId="{2993E6D3-AE92-4A36-8A00-9960D53B5E0D}" srcId="{1CC361CB-8E42-43CB-BB71-39EB63977C84}" destId="{E4F47319-CC56-4C72-96BE-4DCF1B3785D2}" srcOrd="3" destOrd="0" parTransId="{9E07E42B-4623-4D20-9CC7-F75B9E57FEBC}" sibTransId="{4B036F00-1DFF-4AC0-9031-23C049B7F62F}"/>
    <dgm:cxn modelId="{0147A0ED-BFC2-4148-A2C4-20F9827C48A4}" type="presOf" srcId="{4B036F00-1DFF-4AC0-9031-23C049B7F62F}" destId="{89CEA7A8-89B0-413A-9B29-0962FBCCDF50}" srcOrd="0" destOrd="0" presId="urn:microsoft.com/office/officeart/2005/8/layout/radial6"/>
    <dgm:cxn modelId="{EA639046-544F-4D53-A846-7F922408E3FE}" type="presParOf" srcId="{8C25D6A1-6BBF-4CB7-AB4A-E995D9217A9C}" destId="{7B26A345-5D31-46FD-8047-7965BEB9CE77}" srcOrd="0" destOrd="0" presId="urn:microsoft.com/office/officeart/2005/8/layout/radial6"/>
    <dgm:cxn modelId="{EB821164-A8C3-4F85-847E-9AD2F9C8A764}" type="presParOf" srcId="{8C25D6A1-6BBF-4CB7-AB4A-E995D9217A9C}" destId="{EA73F201-2FC4-49C9-93E2-763C642BEB50}" srcOrd="1" destOrd="0" presId="urn:microsoft.com/office/officeart/2005/8/layout/radial6"/>
    <dgm:cxn modelId="{AA4B5869-61BE-4816-B129-8DAF6B783F27}" type="presParOf" srcId="{8C25D6A1-6BBF-4CB7-AB4A-E995D9217A9C}" destId="{E083236F-271B-4B7C-80AD-4FF8E604646F}" srcOrd="2" destOrd="0" presId="urn:microsoft.com/office/officeart/2005/8/layout/radial6"/>
    <dgm:cxn modelId="{741ADEF2-37B5-45F4-B3C8-DAA2C55A1F23}" type="presParOf" srcId="{8C25D6A1-6BBF-4CB7-AB4A-E995D9217A9C}" destId="{C1D070DF-EB6E-402D-84C7-3214C0D938EE}" srcOrd="3" destOrd="0" presId="urn:microsoft.com/office/officeart/2005/8/layout/radial6"/>
    <dgm:cxn modelId="{17400596-C1ED-4D2B-902C-B70BDB2DE546}" type="presParOf" srcId="{8C25D6A1-6BBF-4CB7-AB4A-E995D9217A9C}" destId="{8B03A728-30B0-4258-BD10-664D965A93D0}" srcOrd="4" destOrd="0" presId="urn:microsoft.com/office/officeart/2005/8/layout/radial6"/>
    <dgm:cxn modelId="{B7888338-9D29-48A2-AA2F-32A478212102}" type="presParOf" srcId="{8C25D6A1-6BBF-4CB7-AB4A-E995D9217A9C}" destId="{1BB100C6-9CA0-4707-872C-3DB9EF69A0CA}" srcOrd="5" destOrd="0" presId="urn:microsoft.com/office/officeart/2005/8/layout/radial6"/>
    <dgm:cxn modelId="{3DEA9B10-7DF6-42F5-851F-EF0F33D4B954}" type="presParOf" srcId="{8C25D6A1-6BBF-4CB7-AB4A-E995D9217A9C}" destId="{CD569DE1-B015-47DF-B6CC-776D29A062A0}" srcOrd="6" destOrd="0" presId="urn:microsoft.com/office/officeart/2005/8/layout/radial6"/>
    <dgm:cxn modelId="{500BFFD1-17ED-4052-A1F8-B099CDC00E08}" type="presParOf" srcId="{8C25D6A1-6BBF-4CB7-AB4A-E995D9217A9C}" destId="{E9161FD4-3F97-4779-8FB0-0301EC1256C5}" srcOrd="7" destOrd="0" presId="urn:microsoft.com/office/officeart/2005/8/layout/radial6"/>
    <dgm:cxn modelId="{450EA16F-4F84-43BA-933D-DD285F2D0BA0}" type="presParOf" srcId="{8C25D6A1-6BBF-4CB7-AB4A-E995D9217A9C}" destId="{A7C1B0F5-1545-4FB7-BEF8-4C81A75A0B7B}" srcOrd="8" destOrd="0" presId="urn:microsoft.com/office/officeart/2005/8/layout/radial6"/>
    <dgm:cxn modelId="{5FF624E7-F171-4810-AFA2-D19DFC48819E}" type="presParOf" srcId="{8C25D6A1-6BBF-4CB7-AB4A-E995D9217A9C}" destId="{6ADAAE4A-B5ED-489B-8545-A18CE663DD4F}" srcOrd="9" destOrd="0" presId="urn:microsoft.com/office/officeart/2005/8/layout/radial6"/>
    <dgm:cxn modelId="{753779C9-D699-44D2-A923-CB32766779F1}" type="presParOf" srcId="{8C25D6A1-6BBF-4CB7-AB4A-E995D9217A9C}" destId="{1B6BEF4C-61C2-4FA6-BF9C-F75EFD1B4513}" srcOrd="10" destOrd="0" presId="urn:microsoft.com/office/officeart/2005/8/layout/radial6"/>
    <dgm:cxn modelId="{D7CD1E33-7424-4EFB-8A03-0F0CE72492E9}" type="presParOf" srcId="{8C25D6A1-6BBF-4CB7-AB4A-E995D9217A9C}" destId="{1DAD766B-9281-4B3C-AB89-775B89A5769F}" srcOrd="11" destOrd="0" presId="urn:microsoft.com/office/officeart/2005/8/layout/radial6"/>
    <dgm:cxn modelId="{BD8E4D9E-A1E3-4A11-A998-EB4B648C6FE3}" type="presParOf" srcId="{8C25D6A1-6BBF-4CB7-AB4A-E995D9217A9C}" destId="{89CEA7A8-89B0-413A-9B29-0962FBCCDF50}"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9E359A7-808E-4A1E-B049-774B845AEBCC}"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0A80B4A2-DAFE-4F62-AB00-9C982259F97C}">
      <dgm:prSet/>
      <dgm:spPr/>
      <dgm:t>
        <a:bodyPr/>
        <a:lstStyle/>
        <a:p>
          <a:r>
            <a:rPr lang="en-GB" b="0" i="0" dirty="0" err="1"/>
            <a:t>sFSS</a:t>
          </a:r>
          <a:r>
            <a:rPr lang="en-GB" b="0" i="0" dirty="0"/>
            <a:t>: standardized File System Structure</a:t>
          </a:r>
          <a:endParaRPr lang="en-US" dirty="0"/>
        </a:p>
      </dgm:t>
    </dgm:pt>
    <dgm:pt modelId="{4E983E9F-2D6B-46EB-B527-78C8D8059A54}" type="parTrans" cxnId="{3327C842-6676-45A4-8C20-02B08FB5167F}">
      <dgm:prSet/>
      <dgm:spPr/>
      <dgm:t>
        <a:bodyPr/>
        <a:lstStyle/>
        <a:p>
          <a:endParaRPr lang="en-US"/>
        </a:p>
      </dgm:t>
    </dgm:pt>
    <dgm:pt modelId="{606C8CF1-DE7B-4EF8-ACB5-47BB052CF01D}" type="sibTrans" cxnId="{3327C842-6676-45A4-8C20-02B08FB5167F}">
      <dgm:prSet/>
      <dgm:spPr/>
      <dgm:t>
        <a:bodyPr/>
        <a:lstStyle/>
        <a:p>
          <a:endParaRPr lang="en-US"/>
        </a:p>
      </dgm:t>
    </dgm:pt>
    <dgm:pt modelId="{0A3B096A-7C21-4477-96D6-A3D7CB3D5D1B}">
      <dgm:prSet custT="1"/>
      <dgm:spPr/>
      <dgm:t>
        <a:bodyPr/>
        <a:lstStyle/>
        <a:p>
          <a:r>
            <a:rPr lang="en-GB" sz="2000" dirty="0"/>
            <a:t>Project organisation</a:t>
          </a:r>
          <a:endParaRPr lang="en-US" sz="2000" dirty="0"/>
        </a:p>
      </dgm:t>
    </dgm:pt>
    <dgm:pt modelId="{C6BB00B2-D942-4590-9AAC-01ED91E3E203}" type="parTrans" cxnId="{D46DD4A5-E2D9-4031-9A0D-0D5170750FAF}">
      <dgm:prSet/>
      <dgm:spPr/>
      <dgm:t>
        <a:bodyPr/>
        <a:lstStyle/>
        <a:p>
          <a:endParaRPr lang="en-US"/>
        </a:p>
      </dgm:t>
    </dgm:pt>
    <dgm:pt modelId="{C63EDB3A-6C6D-44D9-BF56-913859C40B00}" type="sibTrans" cxnId="{D46DD4A5-E2D9-4031-9A0D-0D5170750FAF}">
      <dgm:prSet/>
      <dgm:spPr/>
      <dgm:t>
        <a:bodyPr/>
        <a:lstStyle/>
        <a:p>
          <a:endParaRPr lang="en-US"/>
        </a:p>
      </dgm:t>
    </dgm:pt>
    <dgm:pt modelId="{F878D8CC-6C2E-4588-B9CF-CF85CB2DA254}">
      <dgm:prSet custT="1"/>
      <dgm:spPr/>
      <dgm:t>
        <a:bodyPr/>
        <a:lstStyle/>
        <a:p>
          <a:r>
            <a:rPr lang="en-GB" sz="2000" dirty="0"/>
            <a:t>Lay out </a:t>
          </a:r>
          <a:r>
            <a:rPr lang="en-GB" sz="2000" b="0" i="0" dirty="0"/>
            <a:t>the data and analysis with sufficient transparency and clarity such that the results </a:t>
          </a:r>
          <a:r>
            <a:rPr lang="en-GB" sz="2000" b="0" i="1" dirty="0"/>
            <a:t>can be checked</a:t>
          </a:r>
          <a:endParaRPr lang="en-US" sz="2000" dirty="0"/>
        </a:p>
      </dgm:t>
    </dgm:pt>
    <dgm:pt modelId="{BF5FCF67-1506-4B81-978B-546590A0CD8F}" type="parTrans" cxnId="{F382388E-573C-44C0-97C1-8F518239A2D8}">
      <dgm:prSet/>
      <dgm:spPr/>
      <dgm:t>
        <a:bodyPr/>
        <a:lstStyle/>
        <a:p>
          <a:endParaRPr lang="en-US"/>
        </a:p>
      </dgm:t>
    </dgm:pt>
    <dgm:pt modelId="{EB62E6C0-A5EE-4AB0-9DF6-A4AC08AA0215}" type="sibTrans" cxnId="{F382388E-573C-44C0-97C1-8F518239A2D8}">
      <dgm:prSet/>
      <dgm:spPr/>
      <dgm:t>
        <a:bodyPr/>
        <a:lstStyle/>
        <a:p>
          <a:endParaRPr lang="en-US"/>
        </a:p>
      </dgm:t>
    </dgm:pt>
    <dgm:pt modelId="{6D75A9E3-6354-452C-8372-4D10A9ACFBAA}">
      <dgm:prSet/>
      <dgm:spPr/>
      <dgm:t>
        <a:bodyPr/>
        <a:lstStyle/>
        <a:p>
          <a:r>
            <a:rPr lang="en-GB"/>
            <a:t>Git / GitHub</a:t>
          </a:r>
          <a:endParaRPr lang="en-US"/>
        </a:p>
      </dgm:t>
    </dgm:pt>
    <dgm:pt modelId="{4FC0D9E9-14B5-43F6-9124-3782273F1E0E}" type="parTrans" cxnId="{764CB3D9-98B2-4585-9143-1BE9C2F9C5B5}">
      <dgm:prSet/>
      <dgm:spPr/>
      <dgm:t>
        <a:bodyPr/>
        <a:lstStyle/>
        <a:p>
          <a:endParaRPr lang="en-US"/>
        </a:p>
      </dgm:t>
    </dgm:pt>
    <dgm:pt modelId="{C089BB30-4DD8-42BF-B27B-1E654BE8E3EE}" type="sibTrans" cxnId="{764CB3D9-98B2-4585-9143-1BE9C2F9C5B5}">
      <dgm:prSet/>
      <dgm:spPr/>
      <dgm:t>
        <a:bodyPr/>
        <a:lstStyle/>
        <a:p>
          <a:endParaRPr lang="en-US"/>
        </a:p>
      </dgm:t>
    </dgm:pt>
    <dgm:pt modelId="{E682A65E-C4F3-4BC6-A007-C9CE5FF98FEC}">
      <dgm:prSet custT="1"/>
      <dgm:spPr/>
      <dgm:t>
        <a:bodyPr/>
        <a:lstStyle/>
        <a:p>
          <a:r>
            <a:rPr lang="en-US" sz="2000" dirty="0"/>
            <a:t>Distributed software/documentation version control system</a:t>
          </a:r>
        </a:p>
      </dgm:t>
    </dgm:pt>
    <dgm:pt modelId="{50CE31D8-8CA2-4032-84D5-A70056BC8B92}" type="parTrans" cxnId="{F78F2745-D0C3-4384-892F-FFDAE1CF3F2F}">
      <dgm:prSet/>
      <dgm:spPr/>
      <dgm:t>
        <a:bodyPr/>
        <a:lstStyle/>
        <a:p>
          <a:endParaRPr lang="en-US"/>
        </a:p>
      </dgm:t>
    </dgm:pt>
    <dgm:pt modelId="{6236B275-4604-458C-AA94-57E80F5E8923}" type="sibTrans" cxnId="{F78F2745-D0C3-4384-892F-FFDAE1CF3F2F}">
      <dgm:prSet/>
      <dgm:spPr/>
      <dgm:t>
        <a:bodyPr/>
        <a:lstStyle/>
        <a:p>
          <a:endParaRPr lang="en-US"/>
        </a:p>
      </dgm:t>
    </dgm:pt>
    <dgm:pt modelId="{199E3021-C404-430C-A274-9E14BF902A5B}">
      <dgm:prSet custT="1"/>
      <dgm:spPr/>
      <dgm:t>
        <a:bodyPr/>
        <a:lstStyle/>
        <a:p>
          <a:r>
            <a:rPr lang="en-US" sz="2000" i="1" dirty="0"/>
            <a:t>Version control </a:t>
          </a:r>
          <a:r>
            <a:rPr lang="en-US" sz="2000" dirty="0"/>
            <a:t>(including branching, merging)</a:t>
          </a:r>
        </a:p>
      </dgm:t>
    </dgm:pt>
    <dgm:pt modelId="{31F2D457-D6CE-4C0A-A977-D1A082DAC313}" type="parTrans" cxnId="{4BDA505D-A52C-47ED-B6F4-11BE1D396675}">
      <dgm:prSet/>
      <dgm:spPr/>
      <dgm:t>
        <a:bodyPr/>
        <a:lstStyle/>
        <a:p>
          <a:endParaRPr lang="en-US"/>
        </a:p>
      </dgm:t>
    </dgm:pt>
    <dgm:pt modelId="{7A8DB5DF-9FF4-4A06-8E75-0762C81B6842}" type="sibTrans" cxnId="{4BDA505D-A52C-47ED-B6F4-11BE1D396675}">
      <dgm:prSet/>
      <dgm:spPr/>
      <dgm:t>
        <a:bodyPr/>
        <a:lstStyle/>
        <a:p>
          <a:endParaRPr lang="en-US"/>
        </a:p>
      </dgm:t>
    </dgm:pt>
    <dgm:pt modelId="{84302C71-12C8-4438-AC2E-272992BE03E7}">
      <dgm:prSet custT="1"/>
      <dgm:spPr/>
      <dgm:t>
        <a:bodyPr/>
        <a:lstStyle/>
        <a:p>
          <a:r>
            <a:rPr lang="en-US" sz="2000" dirty="0"/>
            <a:t>Web-based repository</a:t>
          </a:r>
        </a:p>
      </dgm:t>
    </dgm:pt>
    <dgm:pt modelId="{1443160A-379C-49F4-B149-64C8F2BBA69E}" type="parTrans" cxnId="{06110E79-D3B9-4358-BAD6-6BE0F5800E8E}">
      <dgm:prSet/>
      <dgm:spPr/>
      <dgm:t>
        <a:bodyPr/>
        <a:lstStyle/>
        <a:p>
          <a:endParaRPr lang="en-US"/>
        </a:p>
      </dgm:t>
    </dgm:pt>
    <dgm:pt modelId="{5A03B0C0-EA52-4A4A-AB4C-ED7F2D8A8C97}" type="sibTrans" cxnId="{06110E79-D3B9-4358-BAD6-6BE0F5800E8E}">
      <dgm:prSet/>
      <dgm:spPr/>
      <dgm:t>
        <a:bodyPr/>
        <a:lstStyle/>
        <a:p>
          <a:endParaRPr lang="en-US"/>
        </a:p>
      </dgm:t>
    </dgm:pt>
    <dgm:pt modelId="{9127D50B-9797-45D6-8566-BADAADDB0A54}" type="pres">
      <dgm:prSet presAssocID="{19E359A7-808E-4A1E-B049-774B845AEBCC}" presName="linear" presStyleCnt="0">
        <dgm:presLayoutVars>
          <dgm:dir/>
          <dgm:animLvl val="lvl"/>
          <dgm:resizeHandles val="exact"/>
        </dgm:presLayoutVars>
      </dgm:prSet>
      <dgm:spPr/>
    </dgm:pt>
    <dgm:pt modelId="{E5DAE053-AAB7-4491-8C4F-05F612364436}" type="pres">
      <dgm:prSet presAssocID="{0A80B4A2-DAFE-4F62-AB00-9C982259F97C}" presName="parentLin" presStyleCnt="0"/>
      <dgm:spPr/>
    </dgm:pt>
    <dgm:pt modelId="{6E3A5C36-A79D-49D6-A4CF-648E408CFE12}" type="pres">
      <dgm:prSet presAssocID="{0A80B4A2-DAFE-4F62-AB00-9C982259F97C}" presName="parentLeftMargin" presStyleLbl="node1" presStyleIdx="0" presStyleCnt="2"/>
      <dgm:spPr/>
    </dgm:pt>
    <dgm:pt modelId="{6478B6E5-51F0-44E6-A930-47686D3C07F0}" type="pres">
      <dgm:prSet presAssocID="{0A80B4A2-DAFE-4F62-AB00-9C982259F97C}" presName="parentText" presStyleLbl="node1" presStyleIdx="0" presStyleCnt="2">
        <dgm:presLayoutVars>
          <dgm:chMax val="0"/>
          <dgm:bulletEnabled val="1"/>
        </dgm:presLayoutVars>
      </dgm:prSet>
      <dgm:spPr/>
    </dgm:pt>
    <dgm:pt modelId="{5750E52D-9273-44BB-922D-D642CF61532C}" type="pres">
      <dgm:prSet presAssocID="{0A80B4A2-DAFE-4F62-AB00-9C982259F97C}" presName="negativeSpace" presStyleCnt="0"/>
      <dgm:spPr/>
    </dgm:pt>
    <dgm:pt modelId="{F38E5DA7-0FB0-4524-AA38-5A07723128F1}" type="pres">
      <dgm:prSet presAssocID="{0A80B4A2-DAFE-4F62-AB00-9C982259F97C}" presName="childText" presStyleLbl="conFgAcc1" presStyleIdx="0" presStyleCnt="2">
        <dgm:presLayoutVars>
          <dgm:bulletEnabled val="1"/>
        </dgm:presLayoutVars>
      </dgm:prSet>
      <dgm:spPr/>
    </dgm:pt>
    <dgm:pt modelId="{943A81D9-79B8-411B-8447-DBD9534A78D8}" type="pres">
      <dgm:prSet presAssocID="{606C8CF1-DE7B-4EF8-ACB5-47BB052CF01D}" presName="spaceBetweenRectangles" presStyleCnt="0"/>
      <dgm:spPr/>
    </dgm:pt>
    <dgm:pt modelId="{62CEADD8-3A85-4924-88E2-F97AED48E91D}" type="pres">
      <dgm:prSet presAssocID="{6D75A9E3-6354-452C-8372-4D10A9ACFBAA}" presName="parentLin" presStyleCnt="0"/>
      <dgm:spPr/>
    </dgm:pt>
    <dgm:pt modelId="{F49B23F4-FA83-4FD7-B8E2-DAEC49B43A74}" type="pres">
      <dgm:prSet presAssocID="{6D75A9E3-6354-452C-8372-4D10A9ACFBAA}" presName="parentLeftMargin" presStyleLbl="node1" presStyleIdx="0" presStyleCnt="2"/>
      <dgm:spPr/>
    </dgm:pt>
    <dgm:pt modelId="{74CCD6A2-19CD-4603-86CD-12C19E20133B}" type="pres">
      <dgm:prSet presAssocID="{6D75A9E3-6354-452C-8372-4D10A9ACFBAA}" presName="parentText" presStyleLbl="node1" presStyleIdx="1" presStyleCnt="2">
        <dgm:presLayoutVars>
          <dgm:chMax val="0"/>
          <dgm:bulletEnabled val="1"/>
        </dgm:presLayoutVars>
      </dgm:prSet>
      <dgm:spPr/>
    </dgm:pt>
    <dgm:pt modelId="{E2A1822C-06D3-418C-86F6-7E5483839754}" type="pres">
      <dgm:prSet presAssocID="{6D75A9E3-6354-452C-8372-4D10A9ACFBAA}" presName="negativeSpace" presStyleCnt="0"/>
      <dgm:spPr/>
    </dgm:pt>
    <dgm:pt modelId="{C7E49CF9-AE4E-4C13-8484-0DAD2DA473C7}" type="pres">
      <dgm:prSet presAssocID="{6D75A9E3-6354-452C-8372-4D10A9ACFBAA}" presName="childText" presStyleLbl="conFgAcc1" presStyleIdx="1" presStyleCnt="2">
        <dgm:presLayoutVars>
          <dgm:bulletEnabled val="1"/>
        </dgm:presLayoutVars>
      </dgm:prSet>
      <dgm:spPr/>
    </dgm:pt>
  </dgm:ptLst>
  <dgm:cxnLst>
    <dgm:cxn modelId="{701E4E06-D3A2-4B4B-BCD4-D324E8ABEEE9}" type="presOf" srcId="{19E359A7-808E-4A1E-B049-774B845AEBCC}" destId="{9127D50B-9797-45D6-8566-BADAADDB0A54}" srcOrd="0" destOrd="0" presId="urn:microsoft.com/office/officeart/2005/8/layout/list1"/>
    <dgm:cxn modelId="{4BDA505D-A52C-47ED-B6F4-11BE1D396675}" srcId="{E682A65E-C4F3-4BC6-A007-C9CE5FF98FEC}" destId="{199E3021-C404-430C-A274-9E14BF902A5B}" srcOrd="0" destOrd="0" parTransId="{31F2D457-D6CE-4C0A-A977-D1A082DAC313}" sibTransId="{7A8DB5DF-9FF4-4A06-8E75-0762C81B6842}"/>
    <dgm:cxn modelId="{3327C842-6676-45A4-8C20-02B08FB5167F}" srcId="{19E359A7-808E-4A1E-B049-774B845AEBCC}" destId="{0A80B4A2-DAFE-4F62-AB00-9C982259F97C}" srcOrd="0" destOrd="0" parTransId="{4E983E9F-2D6B-46EB-B527-78C8D8059A54}" sibTransId="{606C8CF1-DE7B-4EF8-ACB5-47BB052CF01D}"/>
    <dgm:cxn modelId="{B8976044-D043-460E-94A3-0039940A488B}" type="presOf" srcId="{F878D8CC-6C2E-4588-B9CF-CF85CB2DA254}" destId="{F38E5DA7-0FB0-4524-AA38-5A07723128F1}" srcOrd="0" destOrd="1" presId="urn:microsoft.com/office/officeart/2005/8/layout/list1"/>
    <dgm:cxn modelId="{3DCD8164-A760-4FD2-827E-B3DED8BE1FDE}" type="presOf" srcId="{0A80B4A2-DAFE-4F62-AB00-9C982259F97C}" destId="{6E3A5C36-A79D-49D6-A4CF-648E408CFE12}" srcOrd="0" destOrd="0" presId="urn:microsoft.com/office/officeart/2005/8/layout/list1"/>
    <dgm:cxn modelId="{93188B44-0917-46BA-A915-E6BF2B3F0BFD}" type="presOf" srcId="{0A80B4A2-DAFE-4F62-AB00-9C982259F97C}" destId="{6478B6E5-51F0-44E6-A930-47686D3C07F0}" srcOrd="1" destOrd="0" presId="urn:microsoft.com/office/officeart/2005/8/layout/list1"/>
    <dgm:cxn modelId="{F78F2745-D0C3-4384-892F-FFDAE1CF3F2F}" srcId="{6D75A9E3-6354-452C-8372-4D10A9ACFBAA}" destId="{E682A65E-C4F3-4BC6-A007-C9CE5FF98FEC}" srcOrd="0" destOrd="0" parTransId="{50CE31D8-8CA2-4032-84D5-A70056BC8B92}" sibTransId="{6236B275-4604-458C-AA94-57E80F5E8923}"/>
    <dgm:cxn modelId="{EE099749-3370-4C0B-8D8B-0BBDDC2EF0A1}" type="presOf" srcId="{84302C71-12C8-4438-AC2E-272992BE03E7}" destId="{C7E49CF9-AE4E-4C13-8484-0DAD2DA473C7}" srcOrd="0" destOrd="2" presId="urn:microsoft.com/office/officeart/2005/8/layout/list1"/>
    <dgm:cxn modelId="{380FA84F-8566-48C8-B882-1682D7772E64}" type="presOf" srcId="{6D75A9E3-6354-452C-8372-4D10A9ACFBAA}" destId="{74CCD6A2-19CD-4603-86CD-12C19E20133B}" srcOrd="1" destOrd="0" presId="urn:microsoft.com/office/officeart/2005/8/layout/list1"/>
    <dgm:cxn modelId="{06110E79-D3B9-4358-BAD6-6BE0F5800E8E}" srcId="{6D75A9E3-6354-452C-8372-4D10A9ACFBAA}" destId="{84302C71-12C8-4438-AC2E-272992BE03E7}" srcOrd="1" destOrd="0" parTransId="{1443160A-379C-49F4-B149-64C8F2BBA69E}" sibTransId="{5A03B0C0-EA52-4A4A-AB4C-ED7F2D8A8C97}"/>
    <dgm:cxn modelId="{F382388E-573C-44C0-97C1-8F518239A2D8}" srcId="{0A80B4A2-DAFE-4F62-AB00-9C982259F97C}" destId="{F878D8CC-6C2E-4588-B9CF-CF85CB2DA254}" srcOrd="1" destOrd="0" parTransId="{BF5FCF67-1506-4B81-978B-546590A0CD8F}" sibTransId="{EB62E6C0-A5EE-4AB0-9DF6-A4AC08AA0215}"/>
    <dgm:cxn modelId="{8DE9678E-B737-4CC1-8655-581A97917012}" type="presOf" srcId="{0A3B096A-7C21-4477-96D6-A3D7CB3D5D1B}" destId="{F38E5DA7-0FB0-4524-AA38-5A07723128F1}" srcOrd="0" destOrd="0" presId="urn:microsoft.com/office/officeart/2005/8/layout/list1"/>
    <dgm:cxn modelId="{EEA13D91-BC7E-406D-B7E7-61A863C43C8B}" type="presOf" srcId="{6D75A9E3-6354-452C-8372-4D10A9ACFBAA}" destId="{F49B23F4-FA83-4FD7-B8E2-DAEC49B43A74}" srcOrd="0" destOrd="0" presId="urn:microsoft.com/office/officeart/2005/8/layout/list1"/>
    <dgm:cxn modelId="{18252A99-4CF2-49EE-9CE9-BDD20E00D4BB}" type="presOf" srcId="{199E3021-C404-430C-A274-9E14BF902A5B}" destId="{C7E49CF9-AE4E-4C13-8484-0DAD2DA473C7}" srcOrd="0" destOrd="1" presId="urn:microsoft.com/office/officeart/2005/8/layout/list1"/>
    <dgm:cxn modelId="{D46DD4A5-E2D9-4031-9A0D-0D5170750FAF}" srcId="{0A80B4A2-DAFE-4F62-AB00-9C982259F97C}" destId="{0A3B096A-7C21-4477-96D6-A3D7CB3D5D1B}" srcOrd="0" destOrd="0" parTransId="{C6BB00B2-D942-4590-9AAC-01ED91E3E203}" sibTransId="{C63EDB3A-6C6D-44D9-BF56-913859C40B00}"/>
    <dgm:cxn modelId="{36D938D4-54B4-4898-843E-D5B144FA8566}" type="presOf" srcId="{E682A65E-C4F3-4BC6-A007-C9CE5FF98FEC}" destId="{C7E49CF9-AE4E-4C13-8484-0DAD2DA473C7}" srcOrd="0" destOrd="0" presId="urn:microsoft.com/office/officeart/2005/8/layout/list1"/>
    <dgm:cxn modelId="{764CB3D9-98B2-4585-9143-1BE9C2F9C5B5}" srcId="{19E359A7-808E-4A1E-B049-774B845AEBCC}" destId="{6D75A9E3-6354-452C-8372-4D10A9ACFBAA}" srcOrd="1" destOrd="0" parTransId="{4FC0D9E9-14B5-43F6-9124-3782273F1E0E}" sibTransId="{C089BB30-4DD8-42BF-B27B-1E654BE8E3EE}"/>
    <dgm:cxn modelId="{52AE739C-A7A5-4871-B830-39163A04F0C6}" type="presParOf" srcId="{9127D50B-9797-45D6-8566-BADAADDB0A54}" destId="{E5DAE053-AAB7-4491-8C4F-05F612364436}" srcOrd="0" destOrd="0" presId="urn:microsoft.com/office/officeart/2005/8/layout/list1"/>
    <dgm:cxn modelId="{CDFE2922-AF65-4F50-9F35-A081A446C364}" type="presParOf" srcId="{E5DAE053-AAB7-4491-8C4F-05F612364436}" destId="{6E3A5C36-A79D-49D6-A4CF-648E408CFE12}" srcOrd="0" destOrd="0" presId="urn:microsoft.com/office/officeart/2005/8/layout/list1"/>
    <dgm:cxn modelId="{F92FB10D-00FE-4640-9AB0-D6D8377B9AFE}" type="presParOf" srcId="{E5DAE053-AAB7-4491-8C4F-05F612364436}" destId="{6478B6E5-51F0-44E6-A930-47686D3C07F0}" srcOrd="1" destOrd="0" presId="urn:microsoft.com/office/officeart/2005/8/layout/list1"/>
    <dgm:cxn modelId="{ED1E7266-D106-42E9-8EB5-3113774EC036}" type="presParOf" srcId="{9127D50B-9797-45D6-8566-BADAADDB0A54}" destId="{5750E52D-9273-44BB-922D-D642CF61532C}" srcOrd="1" destOrd="0" presId="urn:microsoft.com/office/officeart/2005/8/layout/list1"/>
    <dgm:cxn modelId="{2F2B7CCE-A705-465B-9B14-3947570B9EC8}" type="presParOf" srcId="{9127D50B-9797-45D6-8566-BADAADDB0A54}" destId="{F38E5DA7-0FB0-4524-AA38-5A07723128F1}" srcOrd="2" destOrd="0" presId="urn:microsoft.com/office/officeart/2005/8/layout/list1"/>
    <dgm:cxn modelId="{061CEBE2-5557-4898-84C5-1B036E017B69}" type="presParOf" srcId="{9127D50B-9797-45D6-8566-BADAADDB0A54}" destId="{943A81D9-79B8-411B-8447-DBD9534A78D8}" srcOrd="3" destOrd="0" presId="urn:microsoft.com/office/officeart/2005/8/layout/list1"/>
    <dgm:cxn modelId="{D7EA97C2-2CD3-4117-8D7F-23A97A9F8ABC}" type="presParOf" srcId="{9127D50B-9797-45D6-8566-BADAADDB0A54}" destId="{62CEADD8-3A85-4924-88E2-F97AED48E91D}" srcOrd="4" destOrd="0" presId="urn:microsoft.com/office/officeart/2005/8/layout/list1"/>
    <dgm:cxn modelId="{B0DBAABA-31B0-4CB0-9ABD-3829F484CB30}" type="presParOf" srcId="{62CEADD8-3A85-4924-88E2-F97AED48E91D}" destId="{F49B23F4-FA83-4FD7-B8E2-DAEC49B43A74}" srcOrd="0" destOrd="0" presId="urn:microsoft.com/office/officeart/2005/8/layout/list1"/>
    <dgm:cxn modelId="{5A4051D0-313B-4C3E-9A36-A90E7A541634}" type="presParOf" srcId="{62CEADD8-3A85-4924-88E2-F97AED48E91D}" destId="{74CCD6A2-19CD-4603-86CD-12C19E20133B}" srcOrd="1" destOrd="0" presId="urn:microsoft.com/office/officeart/2005/8/layout/list1"/>
    <dgm:cxn modelId="{9DECB23C-A38D-40A8-8CC2-1FD053F49D5B}" type="presParOf" srcId="{9127D50B-9797-45D6-8566-BADAADDB0A54}" destId="{E2A1822C-06D3-418C-86F6-7E5483839754}" srcOrd="5" destOrd="0" presId="urn:microsoft.com/office/officeart/2005/8/layout/list1"/>
    <dgm:cxn modelId="{94D4A0D2-E150-427F-BD4E-4AB60B98C602}" type="presParOf" srcId="{9127D50B-9797-45D6-8566-BADAADDB0A54}" destId="{C7E49CF9-AE4E-4C13-8484-0DAD2DA473C7}"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C051F8-3EDB-452B-982E-1F6E255806F1}">
      <dsp:nvSpPr>
        <dsp:cNvPr id="0" name=""/>
        <dsp:cNvSpPr/>
      </dsp:nvSpPr>
      <dsp:spPr>
        <a:xfrm>
          <a:off x="2992650" y="1765303"/>
          <a:ext cx="2243777" cy="1940958"/>
        </a:xfrm>
        <a:prstGeom prst="hexagon">
          <a:avLst>
            <a:gd name="adj" fmla="val 2857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1" kern="1200" dirty="0"/>
            <a:t>Open Science</a:t>
          </a:r>
          <a:endParaRPr lang="en-GB" sz="2800" b="1" kern="1200" dirty="0"/>
        </a:p>
      </dsp:txBody>
      <dsp:txXfrm>
        <a:off x="3364475" y="2086947"/>
        <a:ext cx="1500127" cy="1297670"/>
      </dsp:txXfrm>
    </dsp:sp>
    <dsp:sp modelId="{8BC2F222-7A2B-4761-815E-3BFDB84F3E07}">
      <dsp:nvSpPr>
        <dsp:cNvPr id="0" name=""/>
        <dsp:cNvSpPr/>
      </dsp:nvSpPr>
      <dsp:spPr>
        <a:xfrm>
          <a:off x="4397686" y="836685"/>
          <a:ext cx="846570" cy="729432"/>
        </a:xfrm>
        <a:prstGeom prst="hexagon">
          <a:avLst>
            <a:gd name="adj" fmla="val 28900"/>
            <a:gd name="vf" fmla="val 11547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5171C6-72BF-4480-8706-388217F6DB00}">
      <dsp:nvSpPr>
        <dsp:cNvPr id="0" name=""/>
        <dsp:cNvSpPr/>
      </dsp:nvSpPr>
      <dsp:spPr>
        <a:xfrm>
          <a:off x="3199334" y="0"/>
          <a:ext cx="1838759" cy="1590742"/>
        </a:xfrm>
        <a:prstGeom prst="hexagon">
          <a:avLst>
            <a:gd name="adj" fmla="val 28570"/>
            <a:gd name="vf" fmla="val 11547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rPr>
            <a:t>Reproducibility</a:t>
          </a:r>
          <a:endParaRPr lang="en-GB" sz="1400" b="1" kern="1200" dirty="0">
            <a:solidFill>
              <a:schemeClr val="tx1"/>
            </a:solidFill>
          </a:endParaRPr>
        </a:p>
      </dsp:txBody>
      <dsp:txXfrm>
        <a:off x="3504056" y="263620"/>
        <a:ext cx="1229315" cy="1063502"/>
      </dsp:txXfrm>
    </dsp:sp>
    <dsp:sp modelId="{0A1BE617-00AE-4D0B-A8CE-B0970AB9C1AF}">
      <dsp:nvSpPr>
        <dsp:cNvPr id="0" name=""/>
        <dsp:cNvSpPr/>
      </dsp:nvSpPr>
      <dsp:spPr>
        <a:xfrm>
          <a:off x="5385699" y="2200336"/>
          <a:ext cx="846570" cy="729432"/>
        </a:xfrm>
        <a:prstGeom prst="hexagon">
          <a:avLst>
            <a:gd name="adj" fmla="val 28900"/>
            <a:gd name="vf" fmla="val 11547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EAC5C9-6C79-4420-85DE-21A5EC406961}">
      <dsp:nvSpPr>
        <dsp:cNvPr id="0" name=""/>
        <dsp:cNvSpPr/>
      </dsp:nvSpPr>
      <dsp:spPr>
        <a:xfrm>
          <a:off x="4885690" y="978413"/>
          <a:ext cx="1838759" cy="1590742"/>
        </a:xfrm>
        <a:prstGeom prst="hexagon">
          <a:avLst>
            <a:gd name="adj" fmla="val 28570"/>
            <a:gd name="vf" fmla="val 115470"/>
          </a:avLst>
        </a:prstGeom>
        <a:solidFill>
          <a:schemeClr val="accent3">
            <a:hueOff val="2250053"/>
            <a:satOff val="-3376"/>
            <a:lumOff val="-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rPr>
            <a:t>Transparency  </a:t>
          </a:r>
          <a:r>
            <a:rPr lang="en-US" sz="1400" b="0" kern="1200" dirty="0">
              <a:solidFill>
                <a:schemeClr val="tx1"/>
              </a:solidFill>
            </a:rPr>
            <a:t>prevention of (conceptual) errors</a:t>
          </a:r>
          <a:endParaRPr lang="en-GB" sz="1400" b="0" kern="1200" dirty="0">
            <a:solidFill>
              <a:schemeClr val="tx1"/>
            </a:solidFill>
          </a:endParaRPr>
        </a:p>
      </dsp:txBody>
      <dsp:txXfrm>
        <a:off x="5190412" y="1242033"/>
        <a:ext cx="1229315" cy="1063502"/>
      </dsp:txXfrm>
    </dsp:sp>
    <dsp:sp modelId="{4F945097-9213-459C-B9FF-A576E73E9B9A}">
      <dsp:nvSpPr>
        <dsp:cNvPr id="0" name=""/>
        <dsp:cNvSpPr/>
      </dsp:nvSpPr>
      <dsp:spPr>
        <a:xfrm>
          <a:off x="4699361" y="3739641"/>
          <a:ext cx="846570" cy="729432"/>
        </a:xfrm>
        <a:prstGeom prst="hexagon">
          <a:avLst>
            <a:gd name="adj" fmla="val 28900"/>
            <a:gd name="vf" fmla="val 11547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66BFD1-3CDC-48A3-85B2-35B82AD952DC}">
      <dsp:nvSpPr>
        <dsp:cNvPr id="0" name=""/>
        <dsp:cNvSpPr/>
      </dsp:nvSpPr>
      <dsp:spPr>
        <a:xfrm>
          <a:off x="4885690" y="2901860"/>
          <a:ext cx="1838759" cy="1590742"/>
        </a:xfrm>
        <a:prstGeom prst="hexagon">
          <a:avLst>
            <a:gd name="adj" fmla="val 28570"/>
            <a:gd name="vf" fmla="val 115470"/>
          </a:avLst>
        </a:prstGeom>
        <a:solidFill>
          <a:schemeClr val="accent3">
            <a:hueOff val="4500106"/>
            <a:satOff val="-6752"/>
            <a:lumOff val="-10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rPr>
            <a:t>Open Access</a:t>
          </a:r>
          <a:endParaRPr lang="en-GB" sz="1400" b="1" kern="1200" dirty="0">
            <a:solidFill>
              <a:schemeClr val="tx1"/>
            </a:solidFill>
          </a:endParaRPr>
        </a:p>
      </dsp:txBody>
      <dsp:txXfrm>
        <a:off x="5190412" y="3165480"/>
        <a:ext cx="1229315" cy="1063502"/>
      </dsp:txXfrm>
    </dsp:sp>
    <dsp:sp modelId="{D437A0BB-5600-4165-9ECC-7811807D8A67}">
      <dsp:nvSpPr>
        <dsp:cNvPr id="0" name=""/>
        <dsp:cNvSpPr/>
      </dsp:nvSpPr>
      <dsp:spPr>
        <a:xfrm>
          <a:off x="2996825" y="3899427"/>
          <a:ext cx="846570" cy="729432"/>
        </a:xfrm>
        <a:prstGeom prst="hexagon">
          <a:avLst>
            <a:gd name="adj" fmla="val 28900"/>
            <a:gd name="vf" fmla="val 11547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4307E4-5F5B-4834-AD24-687A008D5721}">
      <dsp:nvSpPr>
        <dsp:cNvPr id="0" name=""/>
        <dsp:cNvSpPr/>
      </dsp:nvSpPr>
      <dsp:spPr>
        <a:xfrm>
          <a:off x="3199334" y="3881369"/>
          <a:ext cx="1838759" cy="1590742"/>
        </a:xfrm>
        <a:prstGeom prst="hexagon">
          <a:avLst>
            <a:gd name="adj" fmla="val 28570"/>
            <a:gd name="vf" fmla="val 115470"/>
          </a:avLst>
        </a:prstGeom>
        <a:solidFill>
          <a:schemeClr val="accent3">
            <a:hueOff val="6750158"/>
            <a:satOff val="-10128"/>
            <a:lumOff val="-164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rPr>
            <a:t>Open Source</a:t>
          </a:r>
          <a:endParaRPr lang="en-GB" sz="1400" b="1" kern="1200" dirty="0">
            <a:solidFill>
              <a:schemeClr val="tx1"/>
            </a:solidFill>
          </a:endParaRPr>
        </a:p>
      </dsp:txBody>
      <dsp:txXfrm>
        <a:off x="3504056" y="4144989"/>
        <a:ext cx="1229315" cy="1063502"/>
      </dsp:txXfrm>
    </dsp:sp>
    <dsp:sp modelId="{DC1C6253-FC41-435A-8189-F525CEA20A4F}">
      <dsp:nvSpPr>
        <dsp:cNvPr id="0" name=""/>
        <dsp:cNvSpPr/>
      </dsp:nvSpPr>
      <dsp:spPr>
        <a:xfrm>
          <a:off x="1992632" y="2536323"/>
          <a:ext cx="846570" cy="729432"/>
        </a:xfrm>
        <a:prstGeom prst="hexagon">
          <a:avLst>
            <a:gd name="adj" fmla="val 28900"/>
            <a:gd name="vf" fmla="val 11547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D7AD61-18CB-4113-BB77-2C7B2DD807B1}">
      <dsp:nvSpPr>
        <dsp:cNvPr id="0" name=""/>
        <dsp:cNvSpPr/>
      </dsp:nvSpPr>
      <dsp:spPr>
        <a:xfrm>
          <a:off x="1505149" y="2902955"/>
          <a:ext cx="1838759" cy="1590742"/>
        </a:xfrm>
        <a:prstGeom prst="hexagon">
          <a:avLst>
            <a:gd name="adj" fmla="val 28570"/>
            <a:gd name="vf" fmla="val 115470"/>
          </a:avLst>
        </a:prstGeom>
        <a:solidFill>
          <a:schemeClr val="accent3">
            <a:hueOff val="9000211"/>
            <a:satOff val="-13504"/>
            <a:lumOff val="-219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rPr>
            <a:t>Quality </a:t>
          </a:r>
        </a:p>
        <a:p>
          <a:pPr marL="0" lvl="0" indent="0" algn="ctr" defTabSz="622300">
            <a:lnSpc>
              <a:spcPct val="90000"/>
            </a:lnSpc>
            <a:spcBef>
              <a:spcPct val="0"/>
            </a:spcBef>
            <a:spcAft>
              <a:spcPct val="35000"/>
            </a:spcAft>
            <a:buNone/>
          </a:pPr>
          <a:r>
            <a:rPr lang="en-US" sz="1400" b="0" kern="1200" dirty="0">
              <a:solidFill>
                <a:schemeClr val="tx1"/>
              </a:solidFill>
            </a:rPr>
            <a:t>Good scientific practice</a:t>
          </a:r>
          <a:endParaRPr lang="en-GB" sz="1400" b="0" kern="1200" dirty="0">
            <a:solidFill>
              <a:schemeClr val="tx1"/>
            </a:solidFill>
          </a:endParaRPr>
        </a:p>
      </dsp:txBody>
      <dsp:txXfrm>
        <a:off x="1809871" y="3166575"/>
        <a:ext cx="1229315" cy="1063502"/>
      </dsp:txXfrm>
    </dsp:sp>
    <dsp:sp modelId="{CCDC544A-D5F6-403E-91BF-C98F493160EB}">
      <dsp:nvSpPr>
        <dsp:cNvPr id="0" name=""/>
        <dsp:cNvSpPr/>
      </dsp:nvSpPr>
      <dsp:spPr>
        <a:xfrm>
          <a:off x="1505149" y="976224"/>
          <a:ext cx="1838759" cy="1590742"/>
        </a:xfrm>
        <a:prstGeom prst="hexagon">
          <a:avLst>
            <a:gd name="adj" fmla="val 28570"/>
            <a:gd name="vf" fmla="val 115470"/>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rPr>
            <a:t>Traceability</a:t>
          </a:r>
          <a:endParaRPr lang="en-GB" sz="1400" b="1" kern="1200" dirty="0">
            <a:solidFill>
              <a:schemeClr val="tx1"/>
            </a:solidFill>
          </a:endParaRPr>
        </a:p>
      </dsp:txBody>
      <dsp:txXfrm>
        <a:off x="1809871" y="1239844"/>
        <a:ext cx="1229315" cy="10635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CEA7A8-89B0-413A-9B29-0962FBCCDF50}">
      <dsp:nvSpPr>
        <dsp:cNvPr id="0" name=""/>
        <dsp:cNvSpPr/>
      </dsp:nvSpPr>
      <dsp:spPr>
        <a:xfrm>
          <a:off x="2126810" y="668660"/>
          <a:ext cx="4451952" cy="4451952"/>
        </a:xfrm>
        <a:prstGeom prst="blockArc">
          <a:avLst>
            <a:gd name="adj1" fmla="val 10800000"/>
            <a:gd name="adj2" fmla="val 16200000"/>
            <a:gd name="adj3" fmla="val 4644"/>
          </a:avLst>
        </a:prstGeom>
        <a:solidFill>
          <a:schemeClr val="accent3">
            <a:hueOff val="11250264"/>
            <a:satOff val="-16880"/>
            <a:lumOff val="-2745"/>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6ADAAE4A-B5ED-489B-8545-A18CE663DD4F}">
      <dsp:nvSpPr>
        <dsp:cNvPr id="0" name=""/>
        <dsp:cNvSpPr/>
      </dsp:nvSpPr>
      <dsp:spPr>
        <a:xfrm>
          <a:off x="2126810" y="668660"/>
          <a:ext cx="4451952" cy="4451952"/>
        </a:xfrm>
        <a:prstGeom prst="blockArc">
          <a:avLst>
            <a:gd name="adj1" fmla="val 5400000"/>
            <a:gd name="adj2" fmla="val 10800000"/>
            <a:gd name="adj3" fmla="val 4644"/>
          </a:avLst>
        </a:prstGeom>
        <a:solidFill>
          <a:schemeClr val="accent3">
            <a:hueOff val="7500176"/>
            <a:satOff val="-11253"/>
            <a:lumOff val="-183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CD569DE1-B015-47DF-B6CC-776D29A062A0}">
      <dsp:nvSpPr>
        <dsp:cNvPr id="0" name=""/>
        <dsp:cNvSpPr/>
      </dsp:nvSpPr>
      <dsp:spPr>
        <a:xfrm>
          <a:off x="2126810" y="668660"/>
          <a:ext cx="4451952" cy="4451952"/>
        </a:xfrm>
        <a:prstGeom prst="blockArc">
          <a:avLst>
            <a:gd name="adj1" fmla="val 0"/>
            <a:gd name="adj2" fmla="val 5400000"/>
            <a:gd name="adj3" fmla="val 4644"/>
          </a:avLst>
        </a:prstGeom>
        <a:solidFill>
          <a:schemeClr val="accent3">
            <a:hueOff val="3750088"/>
            <a:satOff val="-5627"/>
            <a:lumOff val="-915"/>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C1D070DF-EB6E-402D-84C7-3214C0D938EE}">
      <dsp:nvSpPr>
        <dsp:cNvPr id="0" name=""/>
        <dsp:cNvSpPr/>
      </dsp:nvSpPr>
      <dsp:spPr>
        <a:xfrm>
          <a:off x="2126810" y="668660"/>
          <a:ext cx="4451952" cy="4451952"/>
        </a:xfrm>
        <a:prstGeom prst="blockArc">
          <a:avLst>
            <a:gd name="adj1" fmla="val 16200000"/>
            <a:gd name="adj2" fmla="val 0"/>
            <a:gd name="adj3" fmla="val 4644"/>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7B26A345-5D31-46FD-8047-7965BEB9CE77}">
      <dsp:nvSpPr>
        <dsp:cNvPr id="0" name=""/>
        <dsp:cNvSpPr/>
      </dsp:nvSpPr>
      <dsp:spPr>
        <a:xfrm>
          <a:off x="3327289" y="1869138"/>
          <a:ext cx="2050995" cy="2050995"/>
        </a:xfrm>
        <a:prstGeom prst="ellipse">
          <a:avLst/>
        </a:prstGeom>
        <a:solidFill>
          <a:schemeClr val="accent2">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US" sz="2900" kern="1200" dirty="0"/>
            <a:t>Organize &amp; Integrate</a:t>
          </a:r>
          <a:endParaRPr lang="en-GB" sz="2900" kern="1200" dirty="0"/>
        </a:p>
      </dsp:txBody>
      <dsp:txXfrm>
        <a:off x="3627650" y="2169499"/>
        <a:ext cx="1450273" cy="1450273"/>
      </dsp:txXfrm>
    </dsp:sp>
    <dsp:sp modelId="{EA73F201-2FC4-49C9-93E2-763C642BEB50}">
      <dsp:nvSpPr>
        <dsp:cNvPr id="0" name=""/>
        <dsp:cNvSpPr/>
      </dsp:nvSpPr>
      <dsp:spPr>
        <a:xfrm>
          <a:off x="3634938" y="2496"/>
          <a:ext cx="1435697" cy="1435697"/>
        </a:xfrm>
        <a:prstGeom prst="ellipse">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Font typeface="Arial" panose="020B0604020202020204" pitchFamily="34" charset="0"/>
            <a:buNone/>
          </a:pPr>
          <a:r>
            <a:rPr lang="en-GB" sz="1700" kern="1200" dirty="0"/>
            <a:t>OUTPUT</a:t>
          </a:r>
        </a:p>
      </dsp:txBody>
      <dsp:txXfrm>
        <a:off x="3845191" y="212749"/>
        <a:ext cx="1015191" cy="1015191"/>
      </dsp:txXfrm>
    </dsp:sp>
    <dsp:sp modelId="{8B03A728-30B0-4258-BD10-664D965A93D0}">
      <dsp:nvSpPr>
        <dsp:cNvPr id="0" name=""/>
        <dsp:cNvSpPr/>
      </dsp:nvSpPr>
      <dsp:spPr>
        <a:xfrm>
          <a:off x="5809229" y="2176787"/>
          <a:ext cx="1435697" cy="1435697"/>
        </a:xfrm>
        <a:prstGeom prst="ellipse">
          <a:avLst/>
        </a:prstGeom>
        <a:solidFill>
          <a:schemeClr val="accent3">
            <a:hueOff val="3750088"/>
            <a:satOff val="-5627"/>
            <a:lumOff val="-915"/>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Font typeface="Arial" panose="020B0604020202020204" pitchFamily="34" charset="0"/>
            <a:buNone/>
          </a:pPr>
          <a:r>
            <a:rPr lang="en-GB" sz="1700" kern="1200" dirty="0"/>
            <a:t>CONCEPTS</a:t>
          </a:r>
        </a:p>
      </dsp:txBody>
      <dsp:txXfrm>
        <a:off x="6019482" y="2387040"/>
        <a:ext cx="1015191" cy="1015191"/>
      </dsp:txXfrm>
    </dsp:sp>
    <dsp:sp modelId="{E9161FD4-3F97-4779-8FB0-0301EC1256C5}">
      <dsp:nvSpPr>
        <dsp:cNvPr id="0" name=""/>
        <dsp:cNvSpPr/>
      </dsp:nvSpPr>
      <dsp:spPr>
        <a:xfrm>
          <a:off x="3634938" y="4351078"/>
          <a:ext cx="1435697" cy="1435697"/>
        </a:xfrm>
        <a:prstGeom prst="ellipse">
          <a:avLst/>
        </a:prstGeom>
        <a:solidFill>
          <a:schemeClr val="accent3">
            <a:hueOff val="7500176"/>
            <a:satOff val="-11253"/>
            <a:lumOff val="-183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CODE</a:t>
          </a:r>
          <a:endParaRPr lang="en-GB" sz="1700" kern="1200" dirty="0"/>
        </a:p>
      </dsp:txBody>
      <dsp:txXfrm>
        <a:off x="3845191" y="4561331"/>
        <a:ext cx="1015191" cy="1015191"/>
      </dsp:txXfrm>
    </dsp:sp>
    <dsp:sp modelId="{1B6BEF4C-61C2-4FA6-BF9C-F75EFD1B4513}">
      <dsp:nvSpPr>
        <dsp:cNvPr id="0" name=""/>
        <dsp:cNvSpPr/>
      </dsp:nvSpPr>
      <dsp:spPr>
        <a:xfrm>
          <a:off x="1460647" y="2176787"/>
          <a:ext cx="1435697" cy="1435697"/>
        </a:xfrm>
        <a:prstGeom prst="ellipse">
          <a:avLst/>
        </a:prstGeom>
        <a:solidFill>
          <a:schemeClr val="accent3">
            <a:hueOff val="11250264"/>
            <a:satOff val="-16880"/>
            <a:lumOff val="-2745"/>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Font typeface="Arial" panose="020B0604020202020204" pitchFamily="34" charset="0"/>
            <a:buNone/>
          </a:pPr>
          <a:r>
            <a:rPr lang="en-US" sz="1700" kern="1200" dirty="0"/>
            <a:t>INPUT</a:t>
          </a:r>
          <a:endParaRPr lang="en-GB" sz="1700" kern="1200" dirty="0"/>
        </a:p>
      </dsp:txBody>
      <dsp:txXfrm>
        <a:off x="1670900" y="2387040"/>
        <a:ext cx="1015191" cy="10151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8E5DA7-0FB0-4524-AA38-5A07723128F1}">
      <dsp:nvSpPr>
        <dsp:cNvPr id="0" name=""/>
        <dsp:cNvSpPr/>
      </dsp:nvSpPr>
      <dsp:spPr>
        <a:xfrm>
          <a:off x="0" y="1074116"/>
          <a:ext cx="8229600" cy="15750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520700" rIns="638708" bIns="142240" numCol="1" spcCol="1270" anchor="t" anchorCtr="0">
          <a:noAutofit/>
        </a:bodyPr>
        <a:lstStyle/>
        <a:p>
          <a:pPr marL="228600" lvl="1" indent="-228600" algn="l" defTabSz="889000">
            <a:lnSpc>
              <a:spcPct val="90000"/>
            </a:lnSpc>
            <a:spcBef>
              <a:spcPct val="0"/>
            </a:spcBef>
            <a:spcAft>
              <a:spcPct val="15000"/>
            </a:spcAft>
            <a:buChar char="•"/>
          </a:pPr>
          <a:r>
            <a:rPr lang="en-GB" sz="2000" kern="1200" dirty="0"/>
            <a:t>Project organisation</a:t>
          </a:r>
          <a:endParaRPr lang="en-US" sz="2000" kern="1200" dirty="0"/>
        </a:p>
        <a:p>
          <a:pPr marL="228600" lvl="1" indent="-228600" algn="l" defTabSz="889000">
            <a:lnSpc>
              <a:spcPct val="90000"/>
            </a:lnSpc>
            <a:spcBef>
              <a:spcPct val="0"/>
            </a:spcBef>
            <a:spcAft>
              <a:spcPct val="15000"/>
            </a:spcAft>
            <a:buChar char="•"/>
          </a:pPr>
          <a:r>
            <a:rPr lang="en-GB" sz="2000" kern="1200" dirty="0"/>
            <a:t>Lay out </a:t>
          </a:r>
          <a:r>
            <a:rPr lang="en-GB" sz="2000" b="0" i="0" kern="1200" dirty="0"/>
            <a:t>the data and analysis with sufficient transparency and clarity such that the results </a:t>
          </a:r>
          <a:r>
            <a:rPr lang="en-GB" sz="2000" b="0" i="1" kern="1200" dirty="0"/>
            <a:t>can be checked</a:t>
          </a:r>
          <a:endParaRPr lang="en-US" sz="2000" kern="1200" dirty="0"/>
        </a:p>
      </dsp:txBody>
      <dsp:txXfrm>
        <a:off x="0" y="1074116"/>
        <a:ext cx="8229600" cy="1575000"/>
      </dsp:txXfrm>
    </dsp:sp>
    <dsp:sp modelId="{6478B6E5-51F0-44E6-A930-47686D3C07F0}">
      <dsp:nvSpPr>
        <dsp:cNvPr id="0" name=""/>
        <dsp:cNvSpPr/>
      </dsp:nvSpPr>
      <dsp:spPr>
        <a:xfrm>
          <a:off x="411480" y="705116"/>
          <a:ext cx="5760720" cy="7380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1111250">
            <a:lnSpc>
              <a:spcPct val="90000"/>
            </a:lnSpc>
            <a:spcBef>
              <a:spcPct val="0"/>
            </a:spcBef>
            <a:spcAft>
              <a:spcPct val="35000"/>
            </a:spcAft>
            <a:buNone/>
          </a:pPr>
          <a:r>
            <a:rPr lang="en-GB" sz="2500" b="0" i="0" kern="1200" dirty="0" err="1"/>
            <a:t>sFSS</a:t>
          </a:r>
          <a:r>
            <a:rPr lang="en-GB" sz="2500" b="0" i="0" kern="1200" dirty="0"/>
            <a:t>: standardized File System Structure</a:t>
          </a:r>
          <a:endParaRPr lang="en-US" sz="2500" kern="1200" dirty="0"/>
        </a:p>
      </dsp:txBody>
      <dsp:txXfrm>
        <a:off x="447506" y="741142"/>
        <a:ext cx="5688668" cy="665948"/>
      </dsp:txXfrm>
    </dsp:sp>
    <dsp:sp modelId="{C7E49CF9-AE4E-4C13-8484-0DAD2DA473C7}">
      <dsp:nvSpPr>
        <dsp:cNvPr id="0" name=""/>
        <dsp:cNvSpPr/>
      </dsp:nvSpPr>
      <dsp:spPr>
        <a:xfrm>
          <a:off x="0" y="3153116"/>
          <a:ext cx="8229600" cy="1614375"/>
        </a:xfrm>
        <a:prstGeom prst="rect">
          <a:avLst/>
        </a:prstGeom>
        <a:solidFill>
          <a:schemeClr val="lt1">
            <a:alpha val="90000"/>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520700" rIns="638708"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Distributed software/documentation version control system</a:t>
          </a:r>
        </a:p>
        <a:p>
          <a:pPr marL="457200" lvl="2" indent="-228600" algn="l" defTabSz="889000">
            <a:lnSpc>
              <a:spcPct val="90000"/>
            </a:lnSpc>
            <a:spcBef>
              <a:spcPct val="0"/>
            </a:spcBef>
            <a:spcAft>
              <a:spcPct val="15000"/>
            </a:spcAft>
            <a:buChar char="•"/>
          </a:pPr>
          <a:r>
            <a:rPr lang="en-US" sz="2000" i="1" kern="1200" dirty="0"/>
            <a:t>Version control </a:t>
          </a:r>
          <a:r>
            <a:rPr lang="en-US" sz="2000" kern="1200" dirty="0"/>
            <a:t>(including branching, merging)</a:t>
          </a:r>
        </a:p>
        <a:p>
          <a:pPr marL="228600" lvl="1" indent="-228600" algn="l" defTabSz="889000">
            <a:lnSpc>
              <a:spcPct val="90000"/>
            </a:lnSpc>
            <a:spcBef>
              <a:spcPct val="0"/>
            </a:spcBef>
            <a:spcAft>
              <a:spcPct val="15000"/>
            </a:spcAft>
            <a:buChar char="•"/>
          </a:pPr>
          <a:r>
            <a:rPr lang="en-US" sz="2000" kern="1200" dirty="0"/>
            <a:t>Web-based repository</a:t>
          </a:r>
        </a:p>
      </dsp:txBody>
      <dsp:txXfrm>
        <a:off x="0" y="3153116"/>
        <a:ext cx="8229600" cy="1614375"/>
      </dsp:txXfrm>
    </dsp:sp>
    <dsp:sp modelId="{74CCD6A2-19CD-4603-86CD-12C19E20133B}">
      <dsp:nvSpPr>
        <dsp:cNvPr id="0" name=""/>
        <dsp:cNvSpPr/>
      </dsp:nvSpPr>
      <dsp:spPr>
        <a:xfrm>
          <a:off x="411480" y="2784116"/>
          <a:ext cx="5760720" cy="738000"/>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1111250">
            <a:lnSpc>
              <a:spcPct val="90000"/>
            </a:lnSpc>
            <a:spcBef>
              <a:spcPct val="0"/>
            </a:spcBef>
            <a:spcAft>
              <a:spcPct val="35000"/>
            </a:spcAft>
            <a:buNone/>
          </a:pPr>
          <a:r>
            <a:rPr lang="en-GB" sz="2500" kern="1200"/>
            <a:t>Git / GitHub</a:t>
          </a:r>
          <a:endParaRPr lang="en-US" sz="2500" kern="1200"/>
        </a:p>
      </dsp:txBody>
      <dsp:txXfrm>
        <a:off x="447506" y="2820142"/>
        <a:ext cx="5688668" cy="665948"/>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16BCA2-0B12-4620-9A24-07FAEEF5DE9B}" type="datetimeFigureOut">
              <a:rPr lang="en-GB" smtClean="0"/>
              <a:t>11/03/2024</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E1861B-6F7E-4C11-95AC-54A99F26F450}" type="slidenum">
              <a:rPr lang="en-GB" smtClean="0"/>
              <a:t>‹#›</a:t>
            </a:fld>
            <a:endParaRPr lang="en-GB"/>
          </a:p>
        </p:txBody>
      </p:sp>
    </p:spTree>
    <p:extLst>
      <p:ext uri="{BB962C8B-B14F-4D97-AF65-F5344CB8AC3E}">
        <p14:creationId xmlns:p14="http://schemas.microsoft.com/office/powerpoint/2010/main" val="282901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2688" y="1249363"/>
            <a:ext cx="4498975" cy="337502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0E1861B-6F7E-4C11-95AC-54A99F26F450}" type="slidenum">
              <a:rPr lang="en-GB" smtClean="0"/>
              <a:t>12</a:t>
            </a:fld>
            <a:endParaRPr lang="en-GB" dirty="0"/>
          </a:p>
        </p:txBody>
      </p:sp>
    </p:spTree>
    <p:extLst>
      <p:ext uri="{BB962C8B-B14F-4D97-AF65-F5344CB8AC3E}">
        <p14:creationId xmlns:p14="http://schemas.microsoft.com/office/powerpoint/2010/main" val="1244616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a:prstGeom prst="rect">
            <a:avLst/>
          </a:prstGeom>
        </p:spPr>
        <p:txBody>
          <a:bodyPr/>
          <a:lstStyle/>
          <a:p>
            <a:r>
              <a:rPr lang="nl-NL"/>
              <a:t>Klik om de stijl te bewerken</a:t>
            </a:r>
          </a:p>
        </p:txBody>
      </p:sp>
      <p:sp>
        <p:nvSpPr>
          <p:cNvPr id="3" name="Ondertitel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het opmaakprofiel van de modelondertitel te bewerken</a:t>
            </a:r>
          </a:p>
        </p:txBody>
      </p:sp>
      <p:sp>
        <p:nvSpPr>
          <p:cNvPr id="4" name="Tijdelijke aanduiding voor datum 3"/>
          <p:cNvSpPr>
            <a:spLocks noGrp="1"/>
          </p:cNvSpPr>
          <p:nvPr>
            <p:ph type="dt" sz="half" idx="10"/>
          </p:nvPr>
        </p:nvSpPr>
        <p:spPr>
          <a:xfrm>
            <a:off x="457200" y="6356350"/>
            <a:ext cx="2133600" cy="365125"/>
          </a:xfrm>
          <a:prstGeom prst="rect">
            <a:avLst/>
          </a:prstGeom>
        </p:spPr>
        <p:txBody>
          <a:bodyPr/>
          <a:lstStyle/>
          <a:p>
            <a:fld id="{3D636C07-7E76-46D3-B86B-6AF7C60E533E}" type="datetimeFigureOut">
              <a:rPr lang="nl-NL" smtClean="0"/>
              <a:t>11-3-2024</a:t>
            </a:fld>
            <a:endParaRPr lang="nl-NL"/>
          </a:p>
        </p:txBody>
      </p:sp>
      <p:sp>
        <p:nvSpPr>
          <p:cNvPr id="5" name="Tijdelijke aanduiding voor voettekst 4"/>
          <p:cNvSpPr>
            <a:spLocks noGrp="1"/>
          </p:cNvSpPr>
          <p:nvPr>
            <p:ph type="ftr" sz="quarter" idx="11"/>
          </p:nvPr>
        </p:nvSpPr>
        <p:spPr>
          <a:xfrm>
            <a:off x="3124200" y="6356350"/>
            <a:ext cx="2895600" cy="365125"/>
          </a:xfrm>
          <a:prstGeom prst="rect">
            <a:avLst/>
          </a:prstGeom>
        </p:spPr>
        <p:txBody>
          <a:bodyPr/>
          <a:lstStyle/>
          <a:p>
            <a:endParaRPr lang="nl-NL"/>
          </a:p>
        </p:txBody>
      </p:sp>
      <p:sp>
        <p:nvSpPr>
          <p:cNvPr id="6" name="Tijdelijke aanduiding voor dianummer 5"/>
          <p:cNvSpPr>
            <a:spLocks noGrp="1"/>
          </p:cNvSpPr>
          <p:nvPr>
            <p:ph type="sldNum" sz="quarter" idx="12"/>
          </p:nvPr>
        </p:nvSpPr>
        <p:spPr>
          <a:xfrm>
            <a:off x="6553200" y="6356350"/>
            <a:ext cx="2133600" cy="365125"/>
          </a:xfrm>
          <a:prstGeom prst="rect">
            <a:avLst/>
          </a:prstGeom>
        </p:spPr>
        <p:txBody>
          <a:bodyPr/>
          <a:lstStyle/>
          <a:p>
            <a:fld id="{A9096D49-DAE3-40DE-93E0-41688E0A5016}" type="slidenum">
              <a:rPr lang="nl-NL" smtClean="0"/>
              <a:t>‹#›</a:t>
            </a:fld>
            <a:endParaRPr lang="nl-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490066"/>
          </a:xfrm>
          <a:prstGeom prst="rect">
            <a:avLst/>
          </a:prstGeom>
        </p:spPr>
        <p:txBody>
          <a:bodyPr>
            <a:normAutofit/>
          </a:bodyPr>
          <a:lstStyle>
            <a:lvl1pPr algn="l">
              <a:defRPr sz="2800">
                <a:solidFill>
                  <a:srgbClr val="0000FF"/>
                </a:solidFill>
              </a:defRPr>
            </a:lvl1pPr>
          </a:lstStyle>
          <a:p>
            <a:r>
              <a:rPr lang="nl-NL" dirty="0"/>
              <a:t>Klik om de stijl te bewerken</a:t>
            </a:r>
          </a:p>
        </p:txBody>
      </p:sp>
      <p:sp>
        <p:nvSpPr>
          <p:cNvPr id="3" name="Tijdelijke aanduiding voor inhoud 2"/>
          <p:cNvSpPr>
            <a:spLocks noGrp="1"/>
          </p:cNvSpPr>
          <p:nvPr>
            <p:ph idx="1" hasCustomPrompt="1"/>
          </p:nvPr>
        </p:nvSpPr>
        <p:spPr>
          <a:xfrm>
            <a:off x="447040" y="1124744"/>
            <a:ext cx="8229600" cy="5472608"/>
          </a:xfrm>
          <a:prstGeom prst="rect">
            <a:avLst/>
          </a:prstGeom>
        </p:spPr>
        <p:txBody>
          <a:bodyPr>
            <a:normAutofit/>
          </a:bodyPr>
          <a:lstStyle>
            <a:lvl1pPr>
              <a:defRPr sz="2000"/>
            </a:lvl1pPr>
            <a:lvl2pPr marL="742950" indent="-285750">
              <a:buFont typeface="Wingdings" panose="05000000000000000000" pitchFamily="2" charset="2"/>
              <a:buChar char="q"/>
              <a:defRPr sz="2000">
                <a:solidFill>
                  <a:schemeClr val="accent6">
                    <a:lumMod val="50000"/>
                  </a:schemeClr>
                </a:solidFill>
              </a:defRPr>
            </a:lvl2pPr>
            <a:lvl3pPr marL="1143000" indent="-228600">
              <a:buFont typeface="Wingdings" panose="05000000000000000000" pitchFamily="2" charset="2"/>
              <a:buChar char="q"/>
              <a:defRPr sz="2000">
                <a:solidFill>
                  <a:schemeClr val="accent5">
                    <a:lumMod val="75000"/>
                  </a:schemeClr>
                </a:solidFill>
              </a:defRPr>
            </a:lvl3pPr>
            <a:lvl4pPr marL="1600200" indent="-228600">
              <a:buFont typeface="Wingdings" panose="05000000000000000000" pitchFamily="2" charset="2"/>
              <a:buChar char="q"/>
              <a:defRPr sz="2000">
                <a:solidFill>
                  <a:schemeClr val="accent5">
                    <a:lumMod val="75000"/>
                  </a:schemeClr>
                </a:solidFill>
              </a:defRPr>
            </a:lvl4pPr>
            <a:lvl5pPr marL="2057400" indent="-228600">
              <a:buFont typeface="Wingdings" panose="05000000000000000000" pitchFamily="2" charset="2"/>
              <a:buChar char="q"/>
              <a:defRPr sz="2000">
                <a:solidFill>
                  <a:schemeClr val="accent5">
                    <a:lumMod val="75000"/>
                  </a:schemeClr>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nl-NL"/>
              <a:t>Klik om de stijl te bewerken</a:t>
            </a:r>
          </a:p>
        </p:txBody>
      </p:sp>
      <p:sp>
        <p:nvSpPr>
          <p:cNvPr id="3" name="Tijdelijke aanduiding voor tekst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 om de modelstijlen te bewerken</a:t>
            </a:r>
          </a:p>
        </p:txBody>
      </p:sp>
      <p:sp>
        <p:nvSpPr>
          <p:cNvPr id="4" name="Tijdelijke aanduiding voor datum 3"/>
          <p:cNvSpPr>
            <a:spLocks noGrp="1"/>
          </p:cNvSpPr>
          <p:nvPr>
            <p:ph type="dt" sz="half" idx="10"/>
          </p:nvPr>
        </p:nvSpPr>
        <p:spPr>
          <a:xfrm>
            <a:off x="457200" y="6356350"/>
            <a:ext cx="2133600" cy="365125"/>
          </a:xfrm>
          <a:prstGeom prst="rect">
            <a:avLst/>
          </a:prstGeom>
        </p:spPr>
        <p:txBody>
          <a:bodyPr/>
          <a:lstStyle/>
          <a:p>
            <a:fld id="{3D636C07-7E76-46D3-B86B-6AF7C60E533E}" type="datetimeFigureOut">
              <a:rPr lang="nl-NL" smtClean="0"/>
              <a:t>11-3-2024</a:t>
            </a:fld>
            <a:endParaRPr lang="nl-NL"/>
          </a:p>
        </p:txBody>
      </p:sp>
      <p:sp>
        <p:nvSpPr>
          <p:cNvPr id="5" name="Tijdelijke aanduiding voor voettekst 4"/>
          <p:cNvSpPr>
            <a:spLocks noGrp="1"/>
          </p:cNvSpPr>
          <p:nvPr>
            <p:ph type="ftr" sz="quarter" idx="11"/>
          </p:nvPr>
        </p:nvSpPr>
        <p:spPr>
          <a:xfrm>
            <a:off x="3124200" y="6356350"/>
            <a:ext cx="2895600" cy="365125"/>
          </a:xfrm>
          <a:prstGeom prst="rect">
            <a:avLst/>
          </a:prstGeom>
        </p:spPr>
        <p:txBody>
          <a:bodyPr/>
          <a:lstStyle/>
          <a:p>
            <a:endParaRPr lang="nl-NL"/>
          </a:p>
        </p:txBody>
      </p:sp>
      <p:sp>
        <p:nvSpPr>
          <p:cNvPr id="6" name="Tijdelijke aanduiding voor dianummer 5"/>
          <p:cNvSpPr>
            <a:spLocks noGrp="1"/>
          </p:cNvSpPr>
          <p:nvPr>
            <p:ph type="sldNum" sz="quarter" idx="12"/>
          </p:nvPr>
        </p:nvSpPr>
        <p:spPr>
          <a:xfrm>
            <a:off x="6553200" y="6356350"/>
            <a:ext cx="2133600" cy="365125"/>
          </a:xfrm>
          <a:prstGeom prst="rect">
            <a:avLst/>
          </a:prstGeom>
        </p:spPr>
        <p:txBody>
          <a:bodyPr/>
          <a:lstStyle/>
          <a:p>
            <a:fld id="{A9096D49-DAE3-40DE-93E0-41688E0A5016}" type="slidenum">
              <a:rPr lang="nl-NL" smtClean="0"/>
              <a:t>‹#›</a:t>
            </a:fld>
            <a:endParaRPr lang="nl-N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a:prstGeom prst="rect">
            <a:avLst/>
          </a:prstGeom>
        </p:spPr>
        <p:txBody>
          <a:bodyPr/>
          <a:lstStyle/>
          <a:p>
            <a:r>
              <a:rPr lang="nl-NL"/>
              <a:t>Klik om de stijl te bewerken</a:t>
            </a:r>
          </a:p>
        </p:txBody>
      </p:sp>
      <p:sp>
        <p:nvSpPr>
          <p:cNvPr id="3" name="Tijdelijke aanduiding voor inhoud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p:cNvSpPr>
            <a:spLocks noGrp="1"/>
          </p:cNvSpPr>
          <p:nvPr>
            <p:ph type="dt" sz="half" idx="10"/>
          </p:nvPr>
        </p:nvSpPr>
        <p:spPr>
          <a:xfrm>
            <a:off x="457200" y="6356350"/>
            <a:ext cx="2133600" cy="365125"/>
          </a:xfrm>
          <a:prstGeom prst="rect">
            <a:avLst/>
          </a:prstGeom>
        </p:spPr>
        <p:txBody>
          <a:bodyPr/>
          <a:lstStyle/>
          <a:p>
            <a:fld id="{3D636C07-7E76-46D3-B86B-6AF7C60E533E}" type="datetimeFigureOut">
              <a:rPr lang="nl-NL" smtClean="0"/>
              <a:t>11-3-2024</a:t>
            </a:fld>
            <a:endParaRPr lang="nl-NL"/>
          </a:p>
        </p:txBody>
      </p:sp>
      <p:sp>
        <p:nvSpPr>
          <p:cNvPr id="6" name="Tijdelijke aanduiding voor voettekst 5"/>
          <p:cNvSpPr>
            <a:spLocks noGrp="1"/>
          </p:cNvSpPr>
          <p:nvPr>
            <p:ph type="ftr" sz="quarter" idx="11"/>
          </p:nvPr>
        </p:nvSpPr>
        <p:spPr>
          <a:xfrm>
            <a:off x="3124200" y="6356350"/>
            <a:ext cx="2895600" cy="365125"/>
          </a:xfrm>
          <a:prstGeom prst="rect">
            <a:avLst/>
          </a:prstGeom>
        </p:spPr>
        <p:txBody>
          <a:bodyPr/>
          <a:lstStyle/>
          <a:p>
            <a:endParaRPr lang="nl-NL"/>
          </a:p>
        </p:txBody>
      </p:sp>
      <p:sp>
        <p:nvSpPr>
          <p:cNvPr id="7" name="Tijdelijke aanduiding voor dianummer 6"/>
          <p:cNvSpPr>
            <a:spLocks noGrp="1"/>
          </p:cNvSpPr>
          <p:nvPr>
            <p:ph type="sldNum" sz="quarter" idx="12"/>
          </p:nvPr>
        </p:nvSpPr>
        <p:spPr>
          <a:xfrm>
            <a:off x="6553200" y="6356350"/>
            <a:ext cx="2133600" cy="365125"/>
          </a:xfrm>
          <a:prstGeom prst="rect">
            <a:avLst/>
          </a:prstGeom>
        </p:spPr>
        <p:txBody>
          <a:bodyPr/>
          <a:lstStyle/>
          <a:p>
            <a:fld id="{A9096D49-DAE3-40DE-93E0-41688E0A5016}" type="slidenum">
              <a:rPr lang="nl-NL" smtClean="0"/>
              <a:t>‹#›</a:t>
            </a:fld>
            <a:endParaRPr lang="nl-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a:prstGeom prst="rect">
            <a:avLst/>
          </a:prstGeom>
        </p:spPr>
        <p:txBody>
          <a:bodyPr/>
          <a:lstStyle>
            <a:lvl1pPr>
              <a:defRPr/>
            </a:lvl1pPr>
          </a:lstStyle>
          <a:p>
            <a:r>
              <a:rPr lang="nl-NL"/>
              <a:t>Klik om de stijl te bewerken</a:t>
            </a:r>
          </a:p>
        </p:txBody>
      </p:sp>
      <p:sp>
        <p:nvSpPr>
          <p:cNvPr id="3" name="Tijdelijke aanduiding voor tekst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p:cNvSpPr>
            <a:spLocks noGrp="1"/>
          </p:cNvSpPr>
          <p:nvPr>
            <p:ph type="dt" sz="half" idx="10"/>
          </p:nvPr>
        </p:nvSpPr>
        <p:spPr>
          <a:xfrm>
            <a:off x="457200" y="6356350"/>
            <a:ext cx="2133600" cy="365125"/>
          </a:xfrm>
          <a:prstGeom prst="rect">
            <a:avLst/>
          </a:prstGeom>
        </p:spPr>
        <p:txBody>
          <a:bodyPr/>
          <a:lstStyle/>
          <a:p>
            <a:fld id="{3D636C07-7E76-46D3-B86B-6AF7C60E533E}" type="datetimeFigureOut">
              <a:rPr lang="nl-NL" smtClean="0"/>
              <a:t>11-3-2024</a:t>
            </a:fld>
            <a:endParaRPr lang="nl-NL"/>
          </a:p>
        </p:txBody>
      </p:sp>
      <p:sp>
        <p:nvSpPr>
          <p:cNvPr id="8" name="Tijdelijke aanduiding voor voettekst 7"/>
          <p:cNvSpPr>
            <a:spLocks noGrp="1"/>
          </p:cNvSpPr>
          <p:nvPr>
            <p:ph type="ftr" sz="quarter" idx="11"/>
          </p:nvPr>
        </p:nvSpPr>
        <p:spPr>
          <a:xfrm>
            <a:off x="3124200" y="6356350"/>
            <a:ext cx="2895600" cy="365125"/>
          </a:xfrm>
          <a:prstGeom prst="rect">
            <a:avLst/>
          </a:prstGeom>
        </p:spPr>
        <p:txBody>
          <a:bodyPr/>
          <a:lstStyle/>
          <a:p>
            <a:endParaRPr lang="nl-NL"/>
          </a:p>
        </p:txBody>
      </p:sp>
      <p:sp>
        <p:nvSpPr>
          <p:cNvPr id="9" name="Tijdelijke aanduiding voor dianummer 8"/>
          <p:cNvSpPr>
            <a:spLocks noGrp="1"/>
          </p:cNvSpPr>
          <p:nvPr>
            <p:ph type="sldNum" sz="quarter" idx="12"/>
          </p:nvPr>
        </p:nvSpPr>
        <p:spPr>
          <a:xfrm>
            <a:off x="6553200" y="6356350"/>
            <a:ext cx="2133600" cy="365125"/>
          </a:xfrm>
          <a:prstGeom prst="rect">
            <a:avLst/>
          </a:prstGeom>
        </p:spPr>
        <p:txBody>
          <a:bodyPr/>
          <a:lstStyle/>
          <a:p>
            <a:fld id="{A9096D49-DAE3-40DE-93E0-41688E0A5016}" type="slidenum">
              <a:rPr lang="nl-NL" smtClean="0"/>
              <a:t>‹#›</a:t>
            </a:fld>
            <a:endParaRPr lang="nl-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a:prstGeom prst="rect">
            <a:avLst/>
          </a:prstGeom>
        </p:spPr>
        <p:txBody>
          <a:bodyPr/>
          <a:lstStyle/>
          <a:p>
            <a:r>
              <a:rPr lang="nl-NL"/>
              <a:t>Klik om de stijl te bewerken</a:t>
            </a:r>
          </a:p>
        </p:txBody>
      </p:sp>
      <p:sp>
        <p:nvSpPr>
          <p:cNvPr id="3" name="Tijdelijke aanduiding voor datum 2"/>
          <p:cNvSpPr>
            <a:spLocks noGrp="1"/>
          </p:cNvSpPr>
          <p:nvPr>
            <p:ph type="dt" sz="half" idx="10"/>
          </p:nvPr>
        </p:nvSpPr>
        <p:spPr>
          <a:xfrm>
            <a:off x="457200" y="6356350"/>
            <a:ext cx="2133600" cy="365125"/>
          </a:xfrm>
          <a:prstGeom prst="rect">
            <a:avLst/>
          </a:prstGeom>
        </p:spPr>
        <p:txBody>
          <a:bodyPr/>
          <a:lstStyle/>
          <a:p>
            <a:fld id="{3D636C07-7E76-46D3-B86B-6AF7C60E533E}" type="datetimeFigureOut">
              <a:rPr lang="nl-NL" smtClean="0"/>
              <a:t>11-3-2024</a:t>
            </a:fld>
            <a:endParaRPr lang="nl-NL"/>
          </a:p>
        </p:txBody>
      </p:sp>
      <p:sp>
        <p:nvSpPr>
          <p:cNvPr id="4" name="Tijdelijke aanduiding voor voettekst 3"/>
          <p:cNvSpPr>
            <a:spLocks noGrp="1"/>
          </p:cNvSpPr>
          <p:nvPr>
            <p:ph type="ftr" sz="quarter" idx="11"/>
          </p:nvPr>
        </p:nvSpPr>
        <p:spPr>
          <a:xfrm>
            <a:off x="3124200" y="6356350"/>
            <a:ext cx="2895600" cy="365125"/>
          </a:xfrm>
          <a:prstGeom prst="rect">
            <a:avLst/>
          </a:prstGeom>
        </p:spPr>
        <p:txBody>
          <a:bodyPr/>
          <a:lstStyle/>
          <a:p>
            <a:endParaRPr lang="nl-NL"/>
          </a:p>
        </p:txBody>
      </p:sp>
      <p:sp>
        <p:nvSpPr>
          <p:cNvPr id="5" name="Tijdelijke aanduiding voor dianummer 4"/>
          <p:cNvSpPr>
            <a:spLocks noGrp="1"/>
          </p:cNvSpPr>
          <p:nvPr>
            <p:ph type="sldNum" sz="quarter" idx="12"/>
          </p:nvPr>
        </p:nvSpPr>
        <p:spPr>
          <a:xfrm>
            <a:off x="6553200" y="6356350"/>
            <a:ext cx="2133600" cy="365125"/>
          </a:xfrm>
          <a:prstGeom prst="rect">
            <a:avLst/>
          </a:prstGeom>
        </p:spPr>
        <p:txBody>
          <a:bodyPr/>
          <a:lstStyle/>
          <a:p>
            <a:fld id="{A9096D49-DAE3-40DE-93E0-41688E0A5016}" type="slidenum">
              <a:rPr lang="nl-NL" smtClean="0"/>
              <a:t>‹#›</a:t>
            </a:fld>
            <a:endParaRPr lang="nl-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a:xfrm>
            <a:off x="457200" y="6356350"/>
            <a:ext cx="2133600" cy="365125"/>
          </a:xfrm>
          <a:prstGeom prst="rect">
            <a:avLst/>
          </a:prstGeom>
        </p:spPr>
        <p:txBody>
          <a:bodyPr/>
          <a:lstStyle/>
          <a:p>
            <a:fld id="{3D636C07-7E76-46D3-B86B-6AF7C60E533E}" type="datetimeFigureOut">
              <a:rPr lang="nl-NL" smtClean="0"/>
              <a:t>11-3-2024</a:t>
            </a:fld>
            <a:endParaRPr lang="nl-NL"/>
          </a:p>
        </p:txBody>
      </p:sp>
      <p:sp>
        <p:nvSpPr>
          <p:cNvPr id="3" name="Tijdelijke aanduiding voor voettekst 2"/>
          <p:cNvSpPr>
            <a:spLocks noGrp="1"/>
          </p:cNvSpPr>
          <p:nvPr>
            <p:ph type="ftr" sz="quarter" idx="11"/>
          </p:nvPr>
        </p:nvSpPr>
        <p:spPr>
          <a:xfrm>
            <a:off x="3124200" y="6356350"/>
            <a:ext cx="2895600" cy="365125"/>
          </a:xfrm>
          <a:prstGeom prst="rect">
            <a:avLst/>
          </a:prstGeom>
        </p:spPr>
        <p:txBody>
          <a:bodyPr/>
          <a:lstStyle/>
          <a:p>
            <a:endParaRPr lang="nl-NL"/>
          </a:p>
        </p:txBody>
      </p:sp>
      <p:sp>
        <p:nvSpPr>
          <p:cNvPr id="4" name="Tijdelijke aanduiding voor dianummer 3"/>
          <p:cNvSpPr>
            <a:spLocks noGrp="1"/>
          </p:cNvSpPr>
          <p:nvPr>
            <p:ph type="sldNum" sz="quarter" idx="12"/>
          </p:nvPr>
        </p:nvSpPr>
        <p:spPr>
          <a:xfrm>
            <a:off x="6553200" y="6356350"/>
            <a:ext cx="2133600" cy="365125"/>
          </a:xfrm>
          <a:prstGeom prst="rect">
            <a:avLst/>
          </a:prstGeom>
        </p:spPr>
        <p:txBody>
          <a:bodyPr/>
          <a:lstStyle/>
          <a:p>
            <a:fld id="{A9096D49-DAE3-40DE-93E0-41688E0A5016}" type="slidenum">
              <a:rPr lang="nl-NL" smtClean="0"/>
              <a:t>‹#›</a:t>
            </a:fld>
            <a:endParaRPr lang="nl-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GB"/>
          </a:p>
        </p:txBody>
      </p:sp>
      <p:sp>
        <p:nvSpPr>
          <p:cNvPr id="3" name="Text Placeholder 2"/>
          <p:cNvSpPr>
            <a:spLocks noGrp="1"/>
          </p:cNvSpPr>
          <p:nvPr>
            <p:ph type="body" sz="half" idx="1"/>
          </p:nvPr>
        </p:nvSpPr>
        <p:spPr>
          <a:xfrm>
            <a:off x="457200" y="1600200"/>
            <a:ext cx="4038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a:xfrm>
            <a:off x="457200" y="6245225"/>
            <a:ext cx="2133600" cy="476250"/>
          </a:xfrm>
          <a:prstGeom prst="rect">
            <a:avLst/>
          </a:prstGeom>
        </p:spPr>
        <p:txBody>
          <a:bodyPr/>
          <a:lstStyle>
            <a:lvl1pPr>
              <a:defRPr/>
            </a:lvl1pPr>
          </a:lstStyle>
          <a:p>
            <a:endParaRPr lang="en-GB" altLang="en-US"/>
          </a:p>
        </p:txBody>
      </p:sp>
      <p:sp>
        <p:nvSpPr>
          <p:cNvPr id="6" name="Footer Placeholder 5"/>
          <p:cNvSpPr>
            <a:spLocks noGrp="1"/>
          </p:cNvSpPr>
          <p:nvPr>
            <p:ph type="ftr" sz="quarter" idx="11"/>
          </p:nvPr>
        </p:nvSpPr>
        <p:spPr>
          <a:xfrm>
            <a:off x="3124200" y="6245225"/>
            <a:ext cx="2895600" cy="476250"/>
          </a:xfrm>
          <a:prstGeom prst="rect">
            <a:avLst/>
          </a:prstGeom>
        </p:spPr>
        <p:txBody>
          <a:bodyPr/>
          <a:lstStyle>
            <a:lvl1pPr>
              <a:defRPr/>
            </a:lvl1pPr>
          </a:lstStyle>
          <a:p>
            <a:endParaRPr lang="en-GB" altLang="en-US"/>
          </a:p>
        </p:txBody>
      </p:sp>
      <p:sp>
        <p:nvSpPr>
          <p:cNvPr id="7" name="Slide Number Placeholder 6"/>
          <p:cNvSpPr>
            <a:spLocks noGrp="1"/>
          </p:cNvSpPr>
          <p:nvPr>
            <p:ph type="sldNum" sz="quarter" idx="12"/>
          </p:nvPr>
        </p:nvSpPr>
        <p:spPr>
          <a:xfrm>
            <a:off x="6553200" y="6245225"/>
            <a:ext cx="2133600" cy="476250"/>
          </a:xfrm>
          <a:prstGeom prst="rect">
            <a:avLst/>
          </a:prstGeom>
        </p:spPr>
        <p:txBody>
          <a:bodyPr/>
          <a:lstStyle>
            <a:lvl1pPr>
              <a:defRPr/>
            </a:lvl1pPr>
          </a:lstStyle>
          <a:p>
            <a:fld id="{5E5AE534-BBB8-4C14-A227-3A8674CB6C16}" type="slidenum">
              <a:rPr lang="en-GB" altLang="en-US"/>
              <a:pPr/>
              <a:t>‹#›</a:t>
            </a:fld>
            <a:endParaRPr lang="en-GB" altLang="en-US"/>
          </a:p>
        </p:txBody>
      </p:sp>
    </p:spTree>
    <p:extLst>
      <p:ext uri="{BB962C8B-B14F-4D97-AF65-F5344CB8AC3E}">
        <p14:creationId xmlns:p14="http://schemas.microsoft.com/office/powerpoint/2010/main" val="2548237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8" r:id="rId8"/>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bioinformaticslaboratory.eu/" TargetMode="Externa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EDS-Bioinformatics-Laboratory/ENCORE"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ncbi.nlm.nih.gov/books/NBK547546/"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hyperlink" Target="https://doi.org/10.5281/zenodo.7985655" TargetMode="External"/><Relationship Id="rId2" Type="http://schemas.openxmlformats.org/officeDocument/2006/relationships/hyperlink" Target="https://doi.org/10.31222/osf.io/m9yqz" TargetMode="External"/><Relationship Id="rId1" Type="http://schemas.openxmlformats.org/officeDocument/2006/relationships/slideLayout" Target="../slideLayouts/slideLayout2.xml"/><Relationship Id="rId4" Type="http://schemas.openxmlformats.org/officeDocument/2006/relationships/hyperlink" Target="https://github.com/EDS-Bioinformatics-Laboratory/ENCORE"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3528" y="1772816"/>
            <a:ext cx="8278688" cy="2160240"/>
          </a:xfrm>
        </p:spPr>
        <p:txBody>
          <a:bodyPr/>
          <a:lstStyle/>
          <a:p>
            <a:r>
              <a:rPr lang="en-GB" sz="3600" b="1" dirty="0">
                <a:solidFill>
                  <a:srgbClr val="065E71"/>
                </a:solidFill>
              </a:rPr>
              <a:t>En</a:t>
            </a:r>
            <a:r>
              <a:rPr lang="en-GB" sz="3600" dirty="0">
                <a:solidFill>
                  <a:srgbClr val="065E71"/>
                </a:solidFill>
              </a:rPr>
              <a:t>hancing </a:t>
            </a:r>
            <a:r>
              <a:rPr lang="en-GB" sz="3600" b="1" dirty="0">
                <a:solidFill>
                  <a:srgbClr val="065E71"/>
                </a:solidFill>
              </a:rPr>
              <a:t>Co</a:t>
            </a:r>
            <a:r>
              <a:rPr lang="en-GB" sz="3600" dirty="0">
                <a:solidFill>
                  <a:srgbClr val="065E71"/>
                </a:solidFill>
              </a:rPr>
              <a:t>mputational </a:t>
            </a:r>
            <a:r>
              <a:rPr lang="en-GB" sz="3600" b="1" dirty="0">
                <a:solidFill>
                  <a:srgbClr val="065E71"/>
                </a:solidFill>
              </a:rPr>
              <a:t>Re</a:t>
            </a:r>
            <a:r>
              <a:rPr lang="en-GB" sz="3600" dirty="0">
                <a:solidFill>
                  <a:srgbClr val="065E71"/>
                </a:solidFill>
              </a:rPr>
              <a:t>producibility</a:t>
            </a:r>
            <a:br>
              <a:rPr lang="en-GB" sz="3600" dirty="0">
                <a:solidFill>
                  <a:srgbClr val="065E71"/>
                </a:solidFill>
              </a:rPr>
            </a:br>
            <a:r>
              <a:rPr lang="en-GB" sz="2400" dirty="0">
                <a:solidFill>
                  <a:srgbClr val="F99636"/>
                </a:solidFill>
              </a:rPr>
              <a:t>Towards a practical approach</a:t>
            </a:r>
          </a:p>
        </p:txBody>
      </p:sp>
      <p:sp>
        <p:nvSpPr>
          <p:cNvPr id="4" name="Subtitle 2"/>
          <p:cNvSpPr txBox="1">
            <a:spLocks/>
          </p:cNvSpPr>
          <p:nvPr/>
        </p:nvSpPr>
        <p:spPr>
          <a:xfrm>
            <a:off x="4211960" y="4869160"/>
            <a:ext cx="4824536" cy="1838911"/>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nl-NL" sz="1800" b="1" dirty="0">
                <a:solidFill>
                  <a:srgbClr val="065E71"/>
                </a:solidFill>
              </a:rPr>
              <a:t>Antoine van Kampen</a:t>
            </a:r>
          </a:p>
          <a:p>
            <a:pPr algn="r"/>
            <a:r>
              <a:rPr lang="nl-NL" sz="1800" dirty="0">
                <a:solidFill>
                  <a:srgbClr val="065E71"/>
                </a:solidFill>
              </a:rPr>
              <a:t>Bioinformatics </a:t>
            </a:r>
            <a:r>
              <a:rPr lang="nl-NL" sz="1800" dirty="0" err="1">
                <a:solidFill>
                  <a:srgbClr val="065E71"/>
                </a:solidFill>
              </a:rPr>
              <a:t>Laboratory</a:t>
            </a:r>
            <a:endParaRPr lang="nl-NL" sz="1800" dirty="0">
              <a:solidFill>
                <a:srgbClr val="065E71"/>
              </a:solidFill>
            </a:endParaRPr>
          </a:p>
          <a:p>
            <a:pPr algn="r"/>
            <a:r>
              <a:rPr lang="nl-NL" sz="1800" dirty="0" err="1">
                <a:solidFill>
                  <a:srgbClr val="065E71"/>
                </a:solidFill>
              </a:rPr>
              <a:t>Epidemiology</a:t>
            </a:r>
            <a:r>
              <a:rPr lang="nl-NL" sz="1800" dirty="0">
                <a:solidFill>
                  <a:srgbClr val="065E71"/>
                </a:solidFill>
              </a:rPr>
              <a:t> </a:t>
            </a:r>
            <a:r>
              <a:rPr lang="nl-NL" sz="1800" dirty="0" err="1">
                <a:solidFill>
                  <a:srgbClr val="065E71"/>
                </a:solidFill>
              </a:rPr>
              <a:t>and</a:t>
            </a:r>
            <a:r>
              <a:rPr lang="nl-NL" sz="1800" dirty="0">
                <a:solidFill>
                  <a:srgbClr val="065E71"/>
                </a:solidFill>
              </a:rPr>
              <a:t> Data Science</a:t>
            </a:r>
          </a:p>
          <a:p>
            <a:pPr algn="r"/>
            <a:r>
              <a:rPr lang="nl-NL" sz="1800" dirty="0">
                <a:solidFill>
                  <a:srgbClr val="065E71"/>
                </a:solidFill>
              </a:rPr>
              <a:t>Amsterdam UMC (AMC)</a:t>
            </a:r>
          </a:p>
          <a:p>
            <a:pPr algn="r"/>
            <a:r>
              <a:rPr lang="nl-NL" sz="1800" dirty="0">
                <a:solidFill>
                  <a:srgbClr val="065E71"/>
                </a:solidFill>
                <a:hlinkClick r:id="rId2">
                  <a:extLst>
                    <a:ext uri="{A12FA001-AC4F-418D-AE19-62706E023703}">
                      <ahyp:hlinkClr xmlns:ahyp="http://schemas.microsoft.com/office/drawing/2018/hyperlinkcolor" val="tx"/>
                    </a:ext>
                  </a:extLst>
                </a:hlinkClick>
              </a:rPr>
              <a:t>www.bioinformaticslaboratory.eu</a:t>
            </a:r>
            <a:endParaRPr lang="nl-NL" sz="1800" dirty="0">
              <a:solidFill>
                <a:srgbClr val="065E71"/>
              </a:solidFill>
            </a:endParaRPr>
          </a:p>
          <a:p>
            <a:pPr algn="r"/>
            <a:r>
              <a:rPr lang="nl-NL" sz="1800" dirty="0">
                <a:solidFill>
                  <a:srgbClr val="065E71"/>
                </a:solidFill>
              </a:rPr>
              <a:t>a.h.vankampen@amsterdamumc.nl</a:t>
            </a:r>
          </a:p>
        </p:txBody>
      </p:sp>
      <p:pic>
        <p:nvPicPr>
          <p:cNvPr id="5" name="Picture 4">
            <a:extLst>
              <a:ext uri="{FF2B5EF4-FFF2-40B4-BE49-F238E27FC236}">
                <a16:creationId xmlns:a16="http://schemas.microsoft.com/office/drawing/2014/main" id="{3BED4B7A-8497-E964-C84B-03B3A9712230}"/>
              </a:ext>
            </a:extLst>
          </p:cNvPr>
          <p:cNvPicPr>
            <a:picLocks noChangeAspect="1"/>
          </p:cNvPicPr>
          <p:nvPr/>
        </p:nvPicPr>
        <p:blipFill>
          <a:blip r:embed="rId3"/>
          <a:stretch>
            <a:fillRect/>
          </a:stretch>
        </p:blipFill>
        <p:spPr>
          <a:xfrm>
            <a:off x="107504" y="5844971"/>
            <a:ext cx="2304256" cy="708559"/>
          </a:xfrm>
          <a:prstGeom prst="rect">
            <a:avLst/>
          </a:prstGeom>
        </p:spPr>
      </p:pic>
      <p:pic>
        <p:nvPicPr>
          <p:cNvPr id="6" name="Imagen 5">
            <a:extLst>
              <a:ext uri="{FF2B5EF4-FFF2-40B4-BE49-F238E27FC236}">
                <a16:creationId xmlns:a16="http://schemas.microsoft.com/office/drawing/2014/main" id="{CF12655E-2C56-1216-7F26-98D234E5D391}"/>
              </a:ext>
            </a:extLst>
          </p:cNvPr>
          <p:cNvPicPr>
            <a:picLocks noChangeAspect="1"/>
          </p:cNvPicPr>
          <p:nvPr/>
        </p:nvPicPr>
        <p:blipFill rotWithShape="1">
          <a:blip r:embed="rId4"/>
          <a:srcRect l="11865" t="25250" r="11550" b="38278"/>
          <a:stretch/>
        </p:blipFill>
        <p:spPr>
          <a:xfrm>
            <a:off x="2555776" y="2996952"/>
            <a:ext cx="4032448" cy="738335"/>
          </a:xfrm>
          <a:prstGeom prst="rect">
            <a:avLst/>
          </a:prstGeom>
        </p:spPr>
      </p:pic>
      <p:pic>
        <p:nvPicPr>
          <p:cNvPr id="1026" name="Picture 2">
            <a:extLst>
              <a:ext uri="{FF2B5EF4-FFF2-40B4-BE49-F238E27FC236}">
                <a16:creationId xmlns:a16="http://schemas.microsoft.com/office/drawing/2014/main" id="{5767E59B-E3CD-6488-4D00-8AED2C46195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74519" y="5850271"/>
            <a:ext cx="2345554" cy="7032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close-up of a logo&#10;&#10;Description automatically generated">
            <a:extLst>
              <a:ext uri="{FF2B5EF4-FFF2-40B4-BE49-F238E27FC236}">
                <a16:creationId xmlns:a16="http://schemas.microsoft.com/office/drawing/2014/main" id="{613E927B-D981-BBA2-E793-B9AFB7D6452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47764" y="149929"/>
            <a:ext cx="4176464" cy="695759"/>
          </a:xfrm>
          <a:prstGeom prst="rect">
            <a:avLst/>
          </a:prstGeom>
        </p:spPr>
      </p:pic>
      <p:sp>
        <p:nvSpPr>
          <p:cNvPr id="3" name="TextBox 2">
            <a:extLst>
              <a:ext uri="{FF2B5EF4-FFF2-40B4-BE49-F238E27FC236}">
                <a16:creationId xmlns:a16="http://schemas.microsoft.com/office/drawing/2014/main" id="{C8765779-158E-610A-4F8C-A85263B692E2}"/>
              </a:ext>
            </a:extLst>
          </p:cNvPr>
          <p:cNvSpPr txBox="1"/>
          <p:nvPr/>
        </p:nvSpPr>
        <p:spPr>
          <a:xfrm>
            <a:off x="196566" y="4510861"/>
            <a:ext cx="2335639" cy="646331"/>
          </a:xfrm>
          <a:prstGeom prst="rect">
            <a:avLst/>
          </a:prstGeom>
          <a:noFill/>
          <a:ln>
            <a:noFill/>
          </a:ln>
        </p:spPr>
        <p:txBody>
          <a:bodyPr wrap="none" rtlCol="0">
            <a:spAutoFit/>
          </a:bodyPr>
          <a:lstStyle/>
          <a:p>
            <a:r>
              <a:rPr lang="en-US" dirty="0"/>
              <a:t>March 11, 2024</a:t>
            </a:r>
          </a:p>
          <a:p>
            <a:r>
              <a:rPr lang="en-GB" dirty="0"/>
              <a:t>CF Data </a:t>
            </a:r>
            <a:r>
              <a:rPr lang="en-GB" dirty="0" err="1"/>
              <a:t>mgmt</a:t>
            </a:r>
            <a:r>
              <a:rPr lang="en-GB" dirty="0"/>
              <a:t> meeting</a:t>
            </a:r>
          </a:p>
        </p:txBody>
      </p:sp>
    </p:spTree>
    <p:extLst>
      <p:ext uri="{BB962C8B-B14F-4D97-AF65-F5344CB8AC3E}">
        <p14:creationId xmlns:p14="http://schemas.microsoft.com/office/powerpoint/2010/main" val="1457623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3E8C3-09A7-B9DA-3303-1437B23A809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65786BC8-3211-8FB2-654A-5B5F40325B1D}"/>
              </a:ext>
            </a:extLst>
          </p:cNvPr>
          <p:cNvSpPr txBox="1"/>
          <p:nvPr/>
        </p:nvSpPr>
        <p:spPr>
          <a:xfrm>
            <a:off x="3131840" y="1063687"/>
            <a:ext cx="2952328" cy="3908762"/>
          </a:xfrm>
          <a:prstGeom prst="rect">
            <a:avLst/>
          </a:prstGeom>
          <a:solidFill>
            <a:schemeClr val="bg1">
              <a:lumMod val="95000"/>
            </a:schemeClr>
          </a:solidFill>
          <a:ln>
            <a:solidFill>
              <a:schemeClr val="tx1">
                <a:lumMod val="95000"/>
                <a:lumOff val="5000"/>
              </a:schemeClr>
            </a:solidFill>
          </a:ln>
        </p:spPr>
        <p:txBody>
          <a:bodyPr wrap="square" rtlCol="0">
            <a:spAutoFit/>
          </a:bodyPr>
          <a:lstStyle/>
          <a:p>
            <a:pPr algn="ctr"/>
            <a:r>
              <a:rPr lang="en-US" sz="1800" b="1" dirty="0"/>
              <a:t>Minimum Information </a:t>
            </a:r>
            <a:r>
              <a:rPr lang="en-US" sz="1800" dirty="0"/>
              <a:t>for Biological and Biomedical Investigations</a:t>
            </a:r>
          </a:p>
          <a:p>
            <a:endParaRPr lang="en-GB" sz="1400" dirty="0"/>
          </a:p>
          <a:p>
            <a:r>
              <a:rPr lang="en-GB" dirty="0">
                <a:solidFill>
                  <a:srgbClr val="FF0000"/>
                </a:solidFill>
              </a:rPr>
              <a:t>Data</a:t>
            </a:r>
          </a:p>
          <a:p>
            <a:pPr marL="285750" indent="-285750">
              <a:buFont typeface="Arial" panose="020B0604020202020204" pitchFamily="34" charset="0"/>
              <a:buChar char="•"/>
            </a:pPr>
            <a:r>
              <a:rPr lang="en-GB" dirty="0">
                <a:solidFill>
                  <a:srgbClr val="0000FF"/>
                </a:solidFill>
              </a:rPr>
              <a:t>Raw</a:t>
            </a:r>
          </a:p>
          <a:p>
            <a:pPr marL="285750" indent="-285750">
              <a:buFont typeface="Arial" panose="020B0604020202020204" pitchFamily="34" charset="0"/>
              <a:buChar char="•"/>
            </a:pPr>
            <a:r>
              <a:rPr lang="en-GB" dirty="0">
                <a:solidFill>
                  <a:srgbClr val="0000FF"/>
                </a:solidFill>
              </a:rPr>
              <a:t>Processed</a:t>
            </a:r>
          </a:p>
          <a:p>
            <a:r>
              <a:rPr lang="en-GB" dirty="0">
                <a:solidFill>
                  <a:srgbClr val="FF0000"/>
                </a:solidFill>
              </a:rPr>
              <a:t>Meta data</a:t>
            </a:r>
          </a:p>
          <a:p>
            <a:pPr marL="285750" indent="-285750">
              <a:buFont typeface="Arial" panose="020B0604020202020204" pitchFamily="34" charset="0"/>
              <a:buChar char="•"/>
            </a:pPr>
            <a:r>
              <a:rPr lang="en-GB" dirty="0">
                <a:solidFill>
                  <a:srgbClr val="0000FF"/>
                </a:solidFill>
              </a:rPr>
              <a:t>Samples, experimental design</a:t>
            </a:r>
          </a:p>
          <a:p>
            <a:pPr marL="285750" indent="-285750">
              <a:buFont typeface="Arial" panose="020B0604020202020204" pitchFamily="34" charset="0"/>
              <a:buChar char="•"/>
            </a:pPr>
            <a:r>
              <a:rPr lang="en-GB" dirty="0">
                <a:solidFill>
                  <a:srgbClr val="0000FF"/>
                </a:solidFill>
              </a:rPr>
              <a:t>Sample-data relations</a:t>
            </a:r>
          </a:p>
          <a:p>
            <a:pPr marL="285750" indent="-285750">
              <a:buFont typeface="Arial" panose="020B0604020202020204" pitchFamily="34" charset="0"/>
              <a:buChar char="•"/>
            </a:pPr>
            <a:r>
              <a:rPr lang="en-GB" dirty="0">
                <a:solidFill>
                  <a:srgbClr val="0000FF"/>
                </a:solidFill>
              </a:rPr>
              <a:t>Experiment protocols</a:t>
            </a:r>
          </a:p>
          <a:p>
            <a:pPr marL="285750" indent="-285750">
              <a:buFont typeface="Arial" panose="020B0604020202020204" pitchFamily="34" charset="0"/>
              <a:buChar char="•"/>
            </a:pPr>
            <a:r>
              <a:rPr lang="en-GB" dirty="0">
                <a:solidFill>
                  <a:srgbClr val="0000FF"/>
                </a:solidFill>
              </a:rPr>
              <a:t>Data processing</a:t>
            </a:r>
          </a:p>
          <a:p>
            <a:r>
              <a:rPr lang="en-US" dirty="0">
                <a:solidFill>
                  <a:srgbClr val="0000FF"/>
                </a:solidFill>
              </a:rPr>
              <a:t> </a:t>
            </a:r>
          </a:p>
        </p:txBody>
      </p:sp>
      <p:sp>
        <p:nvSpPr>
          <p:cNvPr id="44" name="TextBox 43">
            <a:extLst>
              <a:ext uri="{FF2B5EF4-FFF2-40B4-BE49-F238E27FC236}">
                <a16:creationId xmlns:a16="http://schemas.microsoft.com/office/drawing/2014/main" id="{7DDC8A6A-A8AD-6C59-A66F-211E047C84B9}"/>
              </a:ext>
            </a:extLst>
          </p:cNvPr>
          <p:cNvSpPr txBox="1"/>
          <p:nvPr/>
        </p:nvSpPr>
        <p:spPr>
          <a:xfrm>
            <a:off x="62081" y="122524"/>
            <a:ext cx="1416475" cy="640439"/>
          </a:xfrm>
          <a:prstGeom prst="rect">
            <a:avLst/>
          </a:prstGeom>
          <a:noFill/>
          <a:ln>
            <a:noFill/>
          </a:ln>
        </p:spPr>
        <p:txBody>
          <a:bodyPr wrap="square" rtlCol="0">
            <a:spAutoFit/>
          </a:bodyPr>
          <a:lstStyle/>
          <a:p>
            <a:pPr algn="ctr"/>
            <a:endParaRPr lang="en-GB" dirty="0"/>
          </a:p>
        </p:txBody>
      </p:sp>
      <p:sp>
        <p:nvSpPr>
          <p:cNvPr id="48" name="TextBox 47">
            <a:extLst>
              <a:ext uri="{FF2B5EF4-FFF2-40B4-BE49-F238E27FC236}">
                <a16:creationId xmlns:a16="http://schemas.microsoft.com/office/drawing/2014/main" id="{03FF0C00-459C-34A5-E344-7ECCEB5E4AD5}"/>
              </a:ext>
            </a:extLst>
          </p:cNvPr>
          <p:cNvSpPr txBox="1"/>
          <p:nvPr/>
        </p:nvSpPr>
        <p:spPr>
          <a:xfrm>
            <a:off x="1478556" y="123462"/>
            <a:ext cx="1416475" cy="640439"/>
          </a:xfrm>
          <a:prstGeom prst="rect">
            <a:avLst/>
          </a:prstGeom>
          <a:noFill/>
          <a:ln>
            <a:solidFill>
              <a:schemeClr val="accent3">
                <a:lumMod val="50000"/>
              </a:schemeClr>
            </a:solidFill>
          </a:ln>
        </p:spPr>
        <p:txBody>
          <a:bodyPr wrap="square" rtlCol="0">
            <a:spAutoFit/>
          </a:bodyPr>
          <a:lstStyle/>
          <a:p>
            <a:pPr algn="ctr"/>
            <a:endParaRPr lang="en-GB" dirty="0"/>
          </a:p>
        </p:txBody>
      </p:sp>
      <p:sp>
        <p:nvSpPr>
          <p:cNvPr id="9" name="TextBox 8">
            <a:extLst>
              <a:ext uri="{FF2B5EF4-FFF2-40B4-BE49-F238E27FC236}">
                <a16:creationId xmlns:a16="http://schemas.microsoft.com/office/drawing/2014/main" id="{737ABCA2-DC5B-273E-0A44-2A02685058BC}"/>
              </a:ext>
            </a:extLst>
          </p:cNvPr>
          <p:cNvSpPr txBox="1"/>
          <p:nvPr/>
        </p:nvSpPr>
        <p:spPr>
          <a:xfrm>
            <a:off x="-12250" y="5870762"/>
            <a:ext cx="7338664" cy="1015663"/>
          </a:xfrm>
          <a:prstGeom prst="rect">
            <a:avLst/>
          </a:prstGeom>
          <a:noFill/>
          <a:ln>
            <a:noFill/>
          </a:ln>
        </p:spPr>
        <p:txBody>
          <a:bodyPr wrap="square">
            <a:spAutoFit/>
          </a:bodyPr>
          <a:lstStyle/>
          <a:p>
            <a:pPr marL="171450" indent="-171450">
              <a:buFont typeface="Arial" panose="020B0604020202020204" pitchFamily="34" charset="0"/>
              <a:buChar char="•"/>
            </a:pPr>
            <a:r>
              <a:rPr lang="en-GB" sz="1200" b="0" i="0" dirty="0">
                <a:effectLst/>
              </a:rPr>
              <a:t>ISA: '</a:t>
            </a:r>
            <a:r>
              <a:rPr lang="en-GB" sz="1200" b="1" i="0" dirty="0">
                <a:effectLst/>
              </a:rPr>
              <a:t>I</a:t>
            </a:r>
            <a:r>
              <a:rPr lang="en-GB" sz="1200" b="0" i="0" dirty="0">
                <a:effectLst/>
              </a:rPr>
              <a:t>nvestigation' (the project context), '</a:t>
            </a:r>
            <a:r>
              <a:rPr lang="en-GB" sz="1200" b="1" i="0" dirty="0">
                <a:effectLst/>
              </a:rPr>
              <a:t>S</a:t>
            </a:r>
            <a:r>
              <a:rPr lang="en-GB" sz="1200" b="0" i="0" dirty="0">
                <a:effectLst/>
              </a:rPr>
              <a:t>tudy' (a unit of research) and '</a:t>
            </a:r>
            <a:r>
              <a:rPr lang="en-GB" sz="1200" b="1" i="0" dirty="0">
                <a:effectLst/>
              </a:rPr>
              <a:t>A</a:t>
            </a:r>
            <a:r>
              <a:rPr lang="en-GB" sz="1200" b="0" i="0" dirty="0">
                <a:effectLst/>
              </a:rPr>
              <a:t>ssay' (analytical measurement) ; </a:t>
            </a:r>
            <a:r>
              <a:rPr lang="it-IT" sz="1200" b="0" i="0" dirty="0">
                <a:effectLst/>
              </a:rPr>
              <a:t>Rocca-Serra,.....Sansone (2010). Bioinformatics. 26(18), 2354.</a:t>
            </a:r>
            <a:r>
              <a:rPr lang="en-GB" sz="1200" b="0" i="0" dirty="0">
                <a:effectLst/>
              </a:rPr>
              <a:t> </a:t>
            </a:r>
          </a:p>
          <a:p>
            <a:pPr marL="171450" indent="-171450">
              <a:buFont typeface="Arial" panose="020B0604020202020204" pitchFamily="34" charset="0"/>
              <a:buChar char="•"/>
            </a:pPr>
            <a:r>
              <a:rPr lang="en-GB" sz="1200" dirty="0" err="1"/>
              <a:t>iRODS</a:t>
            </a:r>
            <a:r>
              <a:rPr lang="en-GB" sz="1200" dirty="0"/>
              <a:t>: open source data management middleware. Nieminen M (2022) SODAR: managing </a:t>
            </a:r>
            <a:r>
              <a:rPr lang="en-GB" sz="1200" dirty="0" err="1"/>
              <a:t>multiomics</a:t>
            </a:r>
            <a:r>
              <a:rPr lang="en-GB" sz="1200" dirty="0"/>
              <a:t> study data and metadata. </a:t>
            </a:r>
            <a:r>
              <a:rPr lang="en-GB" sz="1200" dirty="0" err="1"/>
              <a:t>Gigascience</a:t>
            </a:r>
            <a:r>
              <a:rPr lang="en-GB" sz="1200" dirty="0"/>
              <a:t>. 12, giad052</a:t>
            </a:r>
          </a:p>
          <a:p>
            <a:pPr marL="171450" indent="-171450">
              <a:buFont typeface="Arial" panose="020B0604020202020204" pitchFamily="34" charset="0"/>
              <a:buChar char="•"/>
            </a:pPr>
            <a:r>
              <a:rPr lang="en-GB" sz="1200" dirty="0"/>
              <a:t>ENCORE: open science computational reproducibility (submitted)</a:t>
            </a:r>
          </a:p>
        </p:txBody>
      </p:sp>
      <p:sp>
        <p:nvSpPr>
          <p:cNvPr id="11" name="TextBox 10">
            <a:extLst>
              <a:ext uri="{FF2B5EF4-FFF2-40B4-BE49-F238E27FC236}">
                <a16:creationId xmlns:a16="http://schemas.microsoft.com/office/drawing/2014/main" id="{F27A10E1-FE87-2421-06A3-0DB293D09861}"/>
              </a:ext>
            </a:extLst>
          </p:cNvPr>
          <p:cNvSpPr txBox="1"/>
          <p:nvPr/>
        </p:nvSpPr>
        <p:spPr>
          <a:xfrm>
            <a:off x="6441600" y="1058641"/>
            <a:ext cx="2468689" cy="954107"/>
          </a:xfrm>
          <a:prstGeom prst="rect">
            <a:avLst/>
          </a:prstGeom>
          <a:noFill/>
          <a:ln>
            <a:solidFill>
              <a:srgbClr val="7030A0"/>
            </a:solidFill>
          </a:ln>
        </p:spPr>
        <p:txBody>
          <a:bodyPr wrap="none" rtlCol="0">
            <a:spAutoFit/>
          </a:bodyPr>
          <a:lstStyle/>
          <a:p>
            <a:r>
              <a:rPr lang="en-US" sz="1400" b="1" dirty="0"/>
              <a:t>FAIR External data repositories</a:t>
            </a:r>
          </a:p>
          <a:p>
            <a:pPr marL="285750" indent="-285750">
              <a:buFont typeface="Arial" panose="020B0604020202020204" pitchFamily="34" charset="0"/>
              <a:buChar char="•"/>
            </a:pPr>
            <a:r>
              <a:rPr lang="en-US" sz="1400" dirty="0"/>
              <a:t>OMICS repositories</a:t>
            </a:r>
          </a:p>
          <a:p>
            <a:pPr marL="285750" indent="-285750">
              <a:buFont typeface="Arial" panose="020B0604020202020204" pitchFamily="34" charset="0"/>
              <a:buChar char="•"/>
            </a:pPr>
            <a:r>
              <a:rPr lang="en-US" sz="1400" dirty="0" err="1"/>
              <a:t>Zenodo</a:t>
            </a:r>
            <a:r>
              <a:rPr lang="en-US" sz="1400" dirty="0"/>
              <a:t>, Dataverse</a:t>
            </a:r>
          </a:p>
          <a:p>
            <a:pPr marL="285750" indent="-285750">
              <a:buFont typeface="Arial" panose="020B0604020202020204" pitchFamily="34" charset="0"/>
              <a:buChar char="•"/>
            </a:pPr>
            <a:r>
              <a:rPr lang="en-US" sz="1400" dirty="0" err="1"/>
              <a:t>figshare</a:t>
            </a:r>
            <a:endParaRPr lang="en-US" sz="1400" dirty="0"/>
          </a:p>
        </p:txBody>
      </p:sp>
      <p:sp>
        <p:nvSpPr>
          <p:cNvPr id="12" name="TextBox 11">
            <a:extLst>
              <a:ext uri="{FF2B5EF4-FFF2-40B4-BE49-F238E27FC236}">
                <a16:creationId xmlns:a16="http://schemas.microsoft.com/office/drawing/2014/main" id="{0C475998-96B1-B71E-8A8D-C50BE067DD7D}"/>
              </a:ext>
            </a:extLst>
          </p:cNvPr>
          <p:cNvSpPr txBox="1"/>
          <p:nvPr/>
        </p:nvSpPr>
        <p:spPr>
          <a:xfrm>
            <a:off x="6441601" y="3640457"/>
            <a:ext cx="2468688" cy="523220"/>
          </a:xfrm>
          <a:prstGeom prst="rect">
            <a:avLst/>
          </a:prstGeom>
          <a:noFill/>
          <a:ln>
            <a:solidFill>
              <a:srgbClr val="7030A0"/>
            </a:solidFill>
          </a:ln>
        </p:spPr>
        <p:txBody>
          <a:bodyPr wrap="square" rtlCol="0">
            <a:spAutoFit/>
          </a:bodyPr>
          <a:lstStyle/>
          <a:p>
            <a:pPr algn="ctr"/>
            <a:r>
              <a:rPr lang="en-US" sz="1400" dirty="0"/>
              <a:t>Private data storage</a:t>
            </a:r>
          </a:p>
          <a:p>
            <a:pPr algn="ctr"/>
            <a:r>
              <a:rPr lang="en-US" sz="1400" dirty="0"/>
              <a:t>(e.g., SURF)</a:t>
            </a:r>
          </a:p>
        </p:txBody>
      </p:sp>
      <p:sp>
        <p:nvSpPr>
          <p:cNvPr id="13" name="TextBox 12">
            <a:extLst>
              <a:ext uri="{FF2B5EF4-FFF2-40B4-BE49-F238E27FC236}">
                <a16:creationId xmlns:a16="http://schemas.microsoft.com/office/drawing/2014/main" id="{7DCF2204-3C8D-91F2-94D7-0067443ADF0F}"/>
              </a:ext>
            </a:extLst>
          </p:cNvPr>
          <p:cNvSpPr txBox="1"/>
          <p:nvPr/>
        </p:nvSpPr>
        <p:spPr>
          <a:xfrm>
            <a:off x="6441601" y="5406652"/>
            <a:ext cx="2468689" cy="307777"/>
          </a:xfrm>
          <a:prstGeom prst="rect">
            <a:avLst/>
          </a:prstGeom>
          <a:noFill/>
          <a:ln>
            <a:solidFill>
              <a:srgbClr val="7030A0"/>
            </a:solidFill>
          </a:ln>
        </p:spPr>
        <p:txBody>
          <a:bodyPr wrap="square" rtlCol="0">
            <a:spAutoFit/>
          </a:bodyPr>
          <a:lstStyle/>
          <a:p>
            <a:r>
              <a:rPr lang="en-US" sz="1400" dirty="0"/>
              <a:t>Storage HPC computing</a:t>
            </a:r>
          </a:p>
        </p:txBody>
      </p:sp>
      <p:sp>
        <p:nvSpPr>
          <p:cNvPr id="15" name="TextBox 14">
            <a:extLst>
              <a:ext uri="{FF2B5EF4-FFF2-40B4-BE49-F238E27FC236}">
                <a16:creationId xmlns:a16="http://schemas.microsoft.com/office/drawing/2014/main" id="{90DB4B32-D85B-6A86-2E1E-C1A57707E9AF}"/>
              </a:ext>
            </a:extLst>
          </p:cNvPr>
          <p:cNvSpPr txBox="1"/>
          <p:nvPr/>
        </p:nvSpPr>
        <p:spPr>
          <a:xfrm>
            <a:off x="62081" y="116632"/>
            <a:ext cx="2832955" cy="646331"/>
          </a:xfrm>
          <a:prstGeom prst="rect">
            <a:avLst/>
          </a:prstGeom>
          <a:solidFill>
            <a:schemeClr val="accent3">
              <a:lumMod val="20000"/>
              <a:lumOff val="80000"/>
            </a:schemeClr>
          </a:solidFill>
          <a:ln>
            <a:solidFill>
              <a:schemeClr val="accent1"/>
            </a:solidFill>
          </a:ln>
        </p:spPr>
        <p:txBody>
          <a:bodyPr wrap="none" rtlCol="0">
            <a:spAutoFit/>
          </a:bodyPr>
          <a:lstStyle/>
          <a:p>
            <a:pPr algn="ctr"/>
            <a:r>
              <a:rPr lang="en-US" dirty="0"/>
              <a:t>CORE facility</a:t>
            </a:r>
          </a:p>
          <a:p>
            <a:pPr algn="ctr"/>
            <a:r>
              <a:rPr lang="en-US" dirty="0"/>
              <a:t>(sequencing, metabolomics)</a:t>
            </a:r>
            <a:endParaRPr lang="en-GB" dirty="0"/>
          </a:p>
        </p:txBody>
      </p:sp>
      <p:sp>
        <p:nvSpPr>
          <p:cNvPr id="16" name="TextBox 15">
            <a:extLst>
              <a:ext uri="{FF2B5EF4-FFF2-40B4-BE49-F238E27FC236}">
                <a16:creationId xmlns:a16="http://schemas.microsoft.com/office/drawing/2014/main" id="{9D064609-1894-8D8A-D384-F53CD871EDD1}"/>
              </a:ext>
            </a:extLst>
          </p:cNvPr>
          <p:cNvSpPr txBox="1"/>
          <p:nvPr/>
        </p:nvSpPr>
        <p:spPr>
          <a:xfrm>
            <a:off x="219558" y="1424908"/>
            <a:ext cx="1101520" cy="461665"/>
          </a:xfrm>
          <a:prstGeom prst="rect">
            <a:avLst/>
          </a:prstGeom>
          <a:noFill/>
          <a:ln>
            <a:noFill/>
          </a:ln>
        </p:spPr>
        <p:txBody>
          <a:bodyPr wrap="none" rtlCol="0">
            <a:spAutoFit/>
          </a:bodyPr>
          <a:lstStyle/>
          <a:p>
            <a:pPr algn="ctr"/>
            <a:r>
              <a:rPr lang="en-US" sz="1200" dirty="0"/>
              <a:t>ISA framework</a:t>
            </a:r>
          </a:p>
          <a:p>
            <a:pPr algn="ctr"/>
            <a:r>
              <a:rPr lang="en-US" sz="1200" dirty="0"/>
              <a:t>(meta data)</a:t>
            </a:r>
            <a:endParaRPr lang="en-GB" sz="1200" dirty="0"/>
          </a:p>
        </p:txBody>
      </p:sp>
      <p:cxnSp>
        <p:nvCxnSpPr>
          <p:cNvPr id="18" name="Straight Connector 17">
            <a:extLst>
              <a:ext uri="{FF2B5EF4-FFF2-40B4-BE49-F238E27FC236}">
                <a16:creationId xmlns:a16="http://schemas.microsoft.com/office/drawing/2014/main" id="{5BC8F76A-BC64-ADAC-A820-209BF5F93792}"/>
              </a:ext>
            </a:extLst>
          </p:cNvPr>
          <p:cNvCxnSpPr>
            <a:cxnSpLocks/>
            <a:stCxn id="44" idx="2"/>
            <a:endCxn id="16" idx="0"/>
          </p:cNvCxnSpPr>
          <p:nvPr/>
        </p:nvCxnSpPr>
        <p:spPr>
          <a:xfrm flipH="1">
            <a:off x="770318" y="762963"/>
            <a:ext cx="1" cy="661945"/>
          </a:xfrm>
          <a:prstGeom prst="line">
            <a:avLst/>
          </a:prstGeom>
          <a:ln w="28575">
            <a:solidFill>
              <a:schemeClr val="accent3">
                <a:lumMod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3D4630BD-1589-77A1-5A2B-4F2FC872BE2B}"/>
              </a:ext>
            </a:extLst>
          </p:cNvPr>
          <p:cNvCxnSpPr>
            <a:cxnSpLocks/>
            <a:stCxn id="16" idx="2"/>
            <a:endCxn id="64" idx="2"/>
          </p:cNvCxnSpPr>
          <p:nvPr/>
        </p:nvCxnSpPr>
        <p:spPr>
          <a:xfrm rot="16200000" flipH="1">
            <a:off x="1344696" y="1312194"/>
            <a:ext cx="1231670" cy="2380427"/>
          </a:xfrm>
          <a:prstGeom prst="bentConnector2">
            <a:avLst/>
          </a:prstGeom>
          <a:ln w="28575">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692F26F-0B8F-5A10-CF6C-11257699D36F}"/>
              </a:ext>
            </a:extLst>
          </p:cNvPr>
          <p:cNvSpPr txBox="1"/>
          <p:nvPr/>
        </p:nvSpPr>
        <p:spPr>
          <a:xfrm>
            <a:off x="1956633" y="1424908"/>
            <a:ext cx="460319" cy="461665"/>
          </a:xfrm>
          <a:prstGeom prst="rect">
            <a:avLst/>
          </a:prstGeom>
          <a:noFill/>
          <a:ln>
            <a:noFill/>
          </a:ln>
        </p:spPr>
        <p:txBody>
          <a:bodyPr wrap="none" rtlCol="0">
            <a:spAutoFit/>
          </a:bodyPr>
          <a:lstStyle/>
          <a:p>
            <a:pPr algn="ctr"/>
            <a:r>
              <a:rPr lang="en-US" sz="1200" dirty="0"/>
              <a:t>Raw</a:t>
            </a:r>
          </a:p>
          <a:p>
            <a:pPr algn="ctr"/>
            <a:r>
              <a:rPr lang="en-US" sz="1200" dirty="0"/>
              <a:t>data</a:t>
            </a:r>
            <a:endParaRPr lang="en-GB" sz="1200" dirty="0"/>
          </a:p>
        </p:txBody>
      </p:sp>
      <p:cxnSp>
        <p:nvCxnSpPr>
          <p:cNvPr id="56" name="Straight Connector 55">
            <a:extLst>
              <a:ext uri="{FF2B5EF4-FFF2-40B4-BE49-F238E27FC236}">
                <a16:creationId xmlns:a16="http://schemas.microsoft.com/office/drawing/2014/main" id="{CE6FA889-FF1F-3516-4823-B6EA8CB651A6}"/>
              </a:ext>
            </a:extLst>
          </p:cNvPr>
          <p:cNvCxnSpPr>
            <a:cxnSpLocks/>
            <a:stCxn id="48" idx="2"/>
            <a:endCxn id="54" idx="0"/>
          </p:cNvCxnSpPr>
          <p:nvPr/>
        </p:nvCxnSpPr>
        <p:spPr>
          <a:xfrm flipH="1">
            <a:off x="2186793" y="763901"/>
            <a:ext cx="1" cy="661007"/>
          </a:xfrm>
          <a:prstGeom prst="line">
            <a:avLst/>
          </a:prstGeom>
          <a:ln w="28575">
            <a:solidFill>
              <a:schemeClr val="accent3">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20545314-9BC3-3146-E28D-18CF84258690}"/>
              </a:ext>
            </a:extLst>
          </p:cNvPr>
          <p:cNvCxnSpPr>
            <a:cxnSpLocks/>
            <a:stCxn id="54" idx="2"/>
            <a:endCxn id="65" idx="2"/>
          </p:cNvCxnSpPr>
          <p:nvPr/>
        </p:nvCxnSpPr>
        <p:spPr>
          <a:xfrm rot="16200000" flipH="1">
            <a:off x="2325572" y="1747794"/>
            <a:ext cx="686394" cy="963952"/>
          </a:xfrm>
          <a:prstGeom prst="bentConnector2">
            <a:avLst/>
          </a:prstGeom>
          <a:ln w="28575">
            <a:solidFill>
              <a:schemeClr val="accent3">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CADB8349-F580-1726-3EBD-9A1E70BEC165}"/>
              </a:ext>
            </a:extLst>
          </p:cNvPr>
          <p:cNvSpPr/>
          <p:nvPr/>
        </p:nvSpPr>
        <p:spPr>
          <a:xfrm>
            <a:off x="3150745" y="3032961"/>
            <a:ext cx="170563" cy="170563"/>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Oval 64">
            <a:extLst>
              <a:ext uri="{FF2B5EF4-FFF2-40B4-BE49-F238E27FC236}">
                <a16:creationId xmlns:a16="http://schemas.microsoft.com/office/drawing/2014/main" id="{D7CA6368-8A4A-AC7B-897E-0FA8FB05B652}"/>
              </a:ext>
            </a:extLst>
          </p:cNvPr>
          <p:cNvSpPr/>
          <p:nvPr/>
        </p:nvSpPr>
        <p:spPr>
          <a:xfrm>
            <a:off x="3150745" y="2487685"/>
            <a:ext cx="170563" cy="170563"/>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3" name="Imagen 5">
            <a:extLst>
              <a:ext uri="{FF2B5EF4-FFF2-40B4-BE49-F238E27FC236}">
                <a16:creationId xmlns:a16="http://schemas.microsoft.com/office/drawing/2014/main" id="{DB0134F6-89C1-6086-943A-619CF7888B39}"/>
              </a:ext>
            </a:extLst>
          </p:cNvPr>
          <p:cNvPicPr>
            <a:picLocks noChangeAspect="1"/>
          </p:cNvPicPr>
          <p:nvPr/>
        </p:nvPicPr>
        <p:blipFill rotWithShape="1">
          <a:blip r:embed="rId2"/>
          <a:srcRect l="11865" t="25250" r="11550" b="38278"/>
          <a:stretch/>
        </p:blipFill>
        <p:spPr>
          <a:xfrm>
            <a:off x="162977" y="3770767"/>
            <a:ext cx="1456695" cy="266719"/>
          </a:xfrm>
          <a:prstGeom prst="rect">
            <a:avLst/>
          </a:prstGeom>
        </p:spPr>
      </p:pic>
      <p:cxnSp>
        <p:nvCxnSpPr>
          <p:cNvPr id="74" name="Connector: Elbow 73">
            <a:extLst>
              <a:ext uri="{FF2B5EF4-FFF2-40B4-BE49-F238E27FC236}">
                <a16:creationId xmlns:a16="http://schemas.microsoft.com/office/drawing/2014/main" id="{F99702D0-9B3F-89C0-2772-DDB192CBE7A6}"/>
              </a:ext>
            </a:extLst>
          </p:cNvPr>
          <p:cNvCxnSpPr>
            <a:cxnSpLocks/>
            <a:stCxn id="73" idx="3"/>
            <a:endCxn id="77" idx="2"/>
          </p:cNvCxnSpPr>
          <p:nvPr/>
        </p:nvCxnSpPr>
        <p:spPr>
          <a:xfrm>
            <a:off x="1619672" y="3904127"/>
            <a:ext cx="1531073" cy="575110"/>
          </a:xfrm>
          <a:prstGeom prst="bentConnector3">
            <a:avLst>
              <a:gd name="adj1" fmla="val 50000"/>
            </a:avLst>
          </a:prstGeom>
          <a:ln w="28575">
            <a:solidFill>
              <a:srgbClr val="F8A764"/>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7" name="Oval 76">
            <a:extLst>
              <a:ext uri="{FF2B5EF4-FFF2-40B4-BE49-F238E27FC236}">
                <a16:creationId xmlns:a16="http://schemas.microsoft.com/office/drawing/2014/main" id="{52D3920E-C01F-13A2-6CC7-2651E86F514B}"/>
              </a:ext>
            </a:extLst>
          </p:cNvPr>
          <p:cNvSpPr/>
          <p:nvPr/>
        </p:nvSpPr>
        <p:spPr>
          <a:xfrm>
            <a:off x="3150745" y="4393955"/>
            <a:ext cx="170563" cy="170563"/>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TextBox 80">
            <a:extLst>
              <a:ext uri="{FF2B5EF4-FFF2-40B4-BE49-F238E27FC236}">
                <a16:creationId xmlns:a16="http://schemas.microsoft.com/office/drawing/2014/main" id="{70A68365-13BE-D88B-A279-3B30AA9B0244}"/>
              </a:ext>
            </a:extLst>
          </p:cNvPr>
          <p:cNvSpPr txBox="1"/>
          <p:nvPr/>
        </p:nvSpPr>
        <p:spPr>
          <a:xfrm>
            <a:off x="2330807" y="4244878"/>
            <a:ext cx="826316" cy="276999"/>
          </a:xfrm>
          <a:prstGeom prst="rect">
            <a:avLst/>
          </a:prstGeom>
          <a:noFill/>
          <a:ln>
            <a:noFill/>
          </a:ln>
        </p:spPr>
        <p:txBody>
          <a:bodyPr wrap="none" rtlCol="0">
            <a:spAutoFit/>
          </a:bodyPr>
          <a:lstStyle/>
          <a:p>
            <a:pPr algn="ctr"/>
            <a:r>
              <a:rPr lang="en-US" sz="1200" dirty="0"/>
              <a:t>Meta data</a:t>
            </a:r>
            <a:endParaRPr lang="en-GB" sz="1200" dirty="0"/>
          </a:p>
        </p:txBody>
      </p:sp>
      <p:cxnSp>
        <p:nvCxnSpPr>
          <p:cNvPr id="82" name="Connector: Elbow 81">
            <a:extLst>
              <a:ext uri="{FF2B5EF4-FFF2-40B4-BE49-F238E27FC236}">
                <a16:creationId xmlns:a16="http://schemas.microsoft.com/office/drawing/2014/main" id="{E0C9B66A-9FE8-B5A3-4281-E55ABF4502E9}"/>
              </a:ext>
            </a:extLst>
          </p:cNvPr>
          <p:cNvCxnSpPr>
            <a:cxnSpLocks/>
            <a:stCxn id="73" idx="3"/>
            <a:endCxn id="88" idx="2"/>
          </p:cNvCxnSpPr>
          <p:nvPr/>
        </p:nvCxnSpPr>
        <p:spPr>
          <a:xfrm flipV="1">
            <a:off x="1619672" y="2833073"/>
            <a:ext cx="1531073" cy="1071054"/>
          </a:xfrm>
          <a:prstGeom prst="bentConnector3">
            <a:avLst>
              <a:gd name="adj1" fmla="val 50000"/>
            </a:avLst>
          </a:prstGeom>
          <a:ln w="28575">
            <a:solidFill>
              <a:srgbClr val="F8A764"/>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00055AF1-47C0-0762-CA06-5CB50307BDC4}"/>
              </a:ext>
            </a:extLst>
          </p:cNvPr>
          <p:cNvSpPr/>
          <p:nvPr/>
        </p:nvSpPr>
        <p:spPr>
          <a:xfrm>
            <a:off x="3150745" y="2747791"/>
            <a:ext cx="170563" cy="170563"/>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TextBox 104">
            <a:extLst>
              <a:ext uri="{FF2B5EF4-FFF2-40B4-BE49-F238E27FC236}">
                <a16:creationId xmlns:a16="http://schemas.microsoft.com/office/drawing/2014/main" id="{21AC8CA0-2B1E-52ED-D184-679BAC4FBD35}"/>
              </a:ext>
            </a:extLst>
          </p:cNvPr>
          <p:cNvSpPr txBox="1"/>
          <p:nvPr/>
        </p:nvSpPr>
        <p:spPr>
          <a:xfrm>
            <a:off x="1920585" y="3322993"/>
            <a:ext cx="853823" cy="461665"/>
          </a:xfrm>
          <a:prstGeom prst="rect">
            <a:avLst/>
          </a:prstGeom>
          <a:noFill/>
          <a:ln>
            <a:noFill/>
          </a:ln>
        </p:spPr>
        <p:txBody>
          <a:bodyPr wrap="none" rtlCol="0">
            <a:spAutoFit/>
          </a:bodyPr>
          <a:lstStyle/>
          <a:p>
            <a:r>
              <a:rPr lang="en-US" sz="1200" dirty="0"/>
              <a:t>Processed </a:t>
            </a:r>
          </a:p>
          <a:p>
            <a:r>
              <a:rPr lang="en-US" sz="1200" dirty="0"/>
              <a:t>data</a:t>
            </a:r>
            <a:endParaRPr lang="en-GB" sz="1200" dirty="0"/>
          </a:p>
        </p:txBody>
      </p:sp>
      <p:sp>
        <p:nvSpPr>
          <p:cNvPr id="109" name="TextBox 108">
            <a:extLst>
              <a:ext uri="{FF2B5EF4-FFF2-40B4-BE49-F238E27FC236}">
                <a16:creationId xmlns:a16="http://schemas.microsoft.com/office/drawing/2014/main" id="{3041EF14-6296-946C-7F27-3665212DFF55}"/>
              </a:ext>
            </a:extLst>
          </p:cNvPr>
          <p:cNvSpPr txBox="1"/>
          <p:nvPr/>
        </p:nvSpPr>
        <p:spPr>
          <a:xfrm>
            <a:off x="6441601" y="3332680"/>
            <a:ext cx="2468688" cy="307777"/>
          </a:xfrm>
          <a:prstGeom prst="rect">
            <a:avLst/>
          </a:prstGeom>
          <a:noFill/>
          <a:ln>
            <a:solidFill>
              <a:srgbClr val="7030A0"/>
            </a:solidFill>
          </a:ln>
        </p:spPr>
        <p:txBody>
          <a:bodyPr wrap="square" rtlCol="0">
            <a:spAutoFit/>
          </a:bodyPr>
          <a:lstStyle/>
          <a:p>
            <a:pPr algn="ctr"/>
            <a:r>
              <a:rPr lang="en-US" sz="1400" b="1" dirty="0" err="1"/>
              <a:t>iRODS</a:t>
            </a:r>
            <a:endParaRPr lang="en-US" sz="1400" b="1" dirty="0"/>
          </a:p>
        </p:txBody>
      </p:sp>
      <p:sp>
        <p:nvSpPr>
          <p:cNvPr id="111" name="TextBox 110">
            <a:extLst>
              <a:ext uri="{FF2B5EF4-FFF2-40B4-BE49-F238E27FC236}">
                <a16:creationId xmlns:a16="http://schemas.microsoft.com/office/drawing/2014/main" id="{15BD355A-C61C-9F0B-6A76-936293308F55}"/>
              </a:ext>
            </a:extLst>
          </p:cNvPr>
          <p:cNvSpPr txBox="1"/>
          <p:nvPr/>
        </p:nvSpPr>
        <p:spPr>
          <a:xfrm>
            <a:off x="6441600" y="3023835"/>
            <a:ext cx="2468689" cy="307777"/>
          </a:xfrm>
          <a:prstGeom prst="rect">
            <a:avLst/>
          </a:prstGeom>
          <a:noFill/>
          <a:ln>
            <a:solidFill>
              <a:srgbClr val="7030A0"/>
            </a:solidFill>
          </a:ln>
        </p:spPr>
        <p:txBody>
          <a:bodyPr wrap="square" rtlCol="0">
            <a:spAutoFit/>
          </a:bodyPr>
          <a:lstStyle/>
          <a:p>
            <a:pPr algn="ctr"/>
            <a:r>
              <a:rPr lang="en-US" sz="1400" dirty="0"/>
              <a:t>SODAR/YODA/</a:t>
            </a:r>
            <a:r>
              <a:rPr lang="en-US" sz="1400" dirty="0" err="1"/>
              <a:t>WebDav</a:t>
            </a:r>
            <a:r>
              <a:rPr lang="en-US" sz="1400" dirty="0"/>
              <a:t>/….</a:t>
            </a:r>
          </a:p>
        </p:txBody>
      </p:sp>
      <p:cxnSp>
        <p:nvCxnSpPr>
          <p:cNvPr id="114" name="Straight Arrow Connector 113">
            <a:extLst>
              <a:ext uri="{FF2B5EF4-FFF2-40B4-BE49-F238E27FC236}">
                <a16:creationId xmlns:a16="http://schemas.microsoft.com/office/drawing/2014/main" id="{A51D637E-CE71-423F-1538-B5936218A8B7}"/>
              </a:ext>
            </a:extLst>
          </p:cNvPr>
          <p:cNvCxnSpPr>
            <a:cxnSpLocks/>
            <a:stCxn id="111" idx="0"/>
            <a:endCxn id="11" idx="2"/>
          </p:cNvCxnSpPr>
          <p:nvPr/>
        </p:nvCxnSpPr>
        <p:spPr>
          <a:xfrm flipV="1">
            <a:off x="7675945" y="2012748"/>
            <a:ext cx="0" cy="1011087"/>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4B988D09-7F8D-7BFE-70F1-464EFB58984E}"/>
              </a:ext>
            </a:extLst>
          </p:cNvPr>
          <p:cNvSpPr txBox="1"/>
          <p:nvPr/>
        </p:nvSpPr>
        <p:spPr>
          <a:xfrm>
            <a:off x="7682118" y="2362115"/>
            <a:ext cx="671594" cy="276999"/>
          </a:xfrm>
          <a:prstGeom prst="rect">
            <a:avLst/>
          </a:prstGeom>
          <a:noFill/>
          <a:ln>
            <a:noFill/>
          </a:ln>
        </p:spPr>
        <p:txBody>
          <a:bodyPr wrap="none" rtlCol="0">
            <a:spAutoFit/>
          </a:bodyPr>
          <a:lstStyle/>
          <a:p>
            <a:r>
              <a:rPr lang="en-US" sz="1200" dirty="0"/>
              <a:t>transfer</a:t>
            </a:r>
            <a:endParaRPr lang="en-GB" sz="1200" dirty="0"/>
          </a:p>
        </p:txBody>
      </p:sp>
      <p:sp>
        <p:nvSpPr>
          <p:cNvPr id="121" name="TextBox 120">
            <a:extLst>
              <a:ext uri="{FF2B5EF4-FFF2-40B4-BE49-F238E27FC236}">
                <a16:creationId xmlns:a16="http://schemas.microsoft.com/office/drawing/2014/main" id="{1231AA4D-F246-5065-3C42-6DE17B9CDD49}"/>
              </a:ext>
            </a:extLst>
          </p:cNvPr>
          <p:cNvSpPr txBox="1"/>
          <p:nvPr/>
        </p:nvSpPr>
        <p:spPr>
          <a:xfrm>
            <a:off x="3131840" y="4963005"/>
            <a:ext cx="2952328" cy="646331"/>
          </a:xfrm>
          <a:prstGeom prst="rect">
            <a:avLst/>
          </a:prstGeom>
          <a:noFill/>
          <a:ln>
            <a:solidFill>
              <a:schemeClr val="tx1"/>
            </a:solidFill>
          </a:ln>
        </p:spPr>
        <p:txBody>
          <a:bodyPr wrap="square" rtlCol="0">
            <a:noAutofit/>
          </a:bodyPr>
          <a:lstStyle/>
          <a:p>
            <a:pPr algn="ctr"/>
            <a:r>
              <a:rPr lang="en-US" dirty="0"/>
              <a:t>Temporary storage</a:t>
            </a:r>
          </a:p>
          <a:p>
            <a:pPr algn="ctr"/>
            <a:r>
              <a:rPr lang="en-US" dirty="0"/>
              <a:t>(e.g. local hard drive)</a:t>
            </a:r>
          </a:p>
        </p:txBody>
      </p:sp>
      <p:sp>
        <p:nvSpPr>
          <p:cNvPr id="127" name="TextBox 126">
            <a:extLst>
              <a:ext uri="{FF2B5EF4-FFF2-40B4-BE49-F238E27FC236}">
                <a16:creationId xmlns:a16="http://schemas.microsoft.com/office/drawing/2014/main" id="{63CF0C9A-D358-1996-D21F-9DE34F09F9A8}"/>
              </a:ext>
            </a:extLst>
          </p:cNvPr>
          <p:cNvSpPr txBox="1"/>
          <p:nvPr/>
        </p:nvSpPr>
        <p:spPr>
          <a:xfrm>
            <a:off x="6262884" y="4833949"/>
            <a:ext cx="671594" cy="276999"/>
          </a:xfrm>
          <a:prstGeom prst="rect">
            <a:avLst/>
          </a:prstGeom>
          <a:noFill/>
          <a:ln>
            <a:noFill/>
          </a:ln>
        </p:spPr>
        <p:txBody>
          <a:bodyPr wrap="none" rtlCol="0">
            <a:spAutoFit/>
          </a:bodyPr>
          <a:lstStyle/>
          <a:p>
            <a:r>
              <a:rPr lang="en-US" sz="1200" dirty="0"/>
              <a:t>transfer</a:t>
            </a:r>
            <a:endParaRPr lang="en-GB" sz="1200" dirty="0"/>
          </a:p>
        </p:txBody>
      </p:sp>
      <p:cxnSp>
        <p:nvCxnSpPr>
          <p:cNvPr id="129" name="Connector: Elbow 128">
            <a:extLst>
              <a:ext uri="{FF2B5EF4-FFF2-40B4-BE49-F238E27FC236}">
                <a16:creationId xmlns:a16="http://schemas.microsoft.com/office/drawing/2014/main" id="{442D8DD6-B21C-F6FB-35E3-8A5DB0349115}"/>
              </a:ext>
            </a:extLst>
          </p:cNvPr>
          <p:cNvCxnSpPr>
            <a:cxnSpLocks/>
            <a:stCxn id="121" idx="3"/>
            <a:endCxn id="111" idx="1"/>
          </p:cNvCxnSpPr>
          <p:nvPr/>
        </p:nvCxnSpPr>
        <p:spPr>
          <a:xfrm flipV="1">
            <a:off x="6084168" y="3177724"/>
            <a:ext cx="357432" cy="2108447"/>
          </a:xfrm>
          <a:prstGeom prst="bentConnector3">
            <a:avLst>
              <a:gd name="adj1" fmla="val 50000"/>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0DA9326B-C444-0A03-0CC8-B0BC7653A97B}"/>
              </a:ext>
            </a:extLst>
          </p:cNvPr>
          <p:cNvCxnSpPr>
            <a:cxnSpLocks/>
            <a:stCxn id="121" idx="3"/>
            <a:endCxn id="13" idx="1"/>
          </p:cNvCxnSpPr>
          <p:nvPr/>
        </p:nvCxnSpPr>
        <p:spPr>
          <a:xfrm>
            <a:off x="6084168" y="5286171"/>
            <a:ext cx="357433" cy="274370"/>
          </a:xfrm>
          <a:prstGeom prst="bentConnector3">
            <a:avLst>
              <a:gd name="adj1" fmla="val 50000"/>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9CDA3CA8-A7F9-839C-A7A0-66F4B3FBEF23}"/>
              </a:ext>
            </a:extLst>
          </p:cNvPr>
          <p:cNvCxnSpPr>
            <a:cxnSpLocks/>
            <a:stCxn id="12" idx="2"/>
            <a:endCxn id="13" idx="0"/>
          </p:cNvCxnSpPr>
          <p:nvPr/>
        </p:nvCxnSpPr>
        <p:spPr>
          <a:xfrm>
            <a:off x="7675945" y="4163677"/>
            <a:ext cx="1" cy="1242975"/>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6AFCDF3-C6B5-52BD-353D-F1F9B7B18388}"/>
              </a:ext>
            </a:extLst>
          </p:cNvPr>
          <p:cNvSpPr txBox="1"/>
          <p:nvPr/>
        </p:nvSpPr>
        <p:spPr>
          <a:xfrm>
            <a:off x="7669567" y="4659874"/>
            <a:ext cx="671594" cy="276999"/>
          </a:xfrm>
          <a:prstGeom prst="rect">
            <a:avLst/>
          </a:prstGeom>
          <a:noFill/>
          <a:ln>
            <a:noFill/>
          </a:ln>
        </p:spPr>
        <p:txBody>
          <a:bodyPr wrap="none" rtlCol="0">
            <a:spAutoFit/>
          </a:bodyPr>
          <a:lstStyle/>
          <a:p>
            <a:r>
              <a:rPr lang="en-US" sz="1200" dirty="0"/>
              <a:t>transfer</a:t>
            </a:r>
            <a:endParaRPr lang="en-GB" sz="1200" dirty="0"/>
          </a:p>
        </p:txBody>
      </p:sp>
      <p:sp>
        <p:nvSpPr>
          <p:cNvPr id="6" name="Smiley Face 5">
            <a:extLst>
              <a:ext uri="{FF2B5EF4-FFF2-40B4-BE49-F238E27FC236}">
                <a16:creationId xmlns:a16="http://schemas.microsoft.com/office/drawing/2014/main" id="{40115CF2-0684-7A41-515B-ADBAC59D7F27}"/>
              </a:ext>
            </a:extLst>
          </p:cNvPr>
          <p:cNvSpPr/>
          <p:nvPr/>
        </p:nvSpPr>
        <p:spPr>
          <a:xfrm>
            <a:off x="3707906" y="116632"/>
            <a:ext cx="504054" cy="527142"/>
          </a:xfrm>
          <a:prstGeom prst="smileyFace">
            <a:avLst>
              <a:gd name="adj" fmla="val 4653"/>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67CB4DAC-0574-2EE7-FA3B-02A8004AC9EB}"/>
              </a:ext>
            </a:extLst>
          </p:cNvPr>
          <p:cNvSpPr txBox="1"/>
          <p:nvPr/>
        </p:nvSpPr>
        <p:spPr>
          <a:xfrm>
            <a:off x="3456016" y="613710"/>
            <a:ext cx="998030" cy="307777"/>
          </a:xfrm>
          <a:prstGeom prst="rect">
            <a:avLst/>
          </a:prstGeom>
          <a:noFill/>
          <a:ln>
            <a:noFill/>
          </a:ln>
        </p:spPr>
        <p:txBody>
          <a:bodyPr wrap="none" rtlCol="0">
            <a:spAutoFit/>
          </a:bodyPr>
          <a:lstStyle/>
          <a:p>
            <a:r>
              <a:rPr lang="en-US" sz="1400" dirty="0">
                <a:solidFill>
                  <a:schemeClr val="accent3">
                    <a:lumMod val="50000"/>
                  </a:schemeClr>
                </a:solidFill>
              </a:rPr>
              <a:t>Researcher</a:t>
            </a:r>
            <a:endParaRPr lang="en-GB" sz="1400" dirty="0">
              <a:solidFill>
                <a:schemeClr val="accent3">
                  <a:lumMod val="50000"/>
                </a:schemeClr>
              </a:solidFill>
            </a:endParaRPr>
          </a:p>
        </p:txBody>
      </p:sp>
      <p:cxnSp>
        <p:nvCxnSpPr>
          <p:cNvPr id="10" name="Connector: Elbow 9">
            <a:extLst>
              <a:ext uri="{FF2B5EF4-FFF2-40B4-BE49-F238E27FC236}">
                <a16:creationId xmlns:a16="http://schemas.microsoft.com/office/drawing/2014/main" id="{2088266A-B287-0009-45D2-8F17F19B5B18}"/>
              </a:ext>
            </a:extLst>
          </p:cNvPr>
          <p:cNvCxnSpPr>
            <a:cxnSpLocks/>
            <a:stCxn id="33" idx="3"/>
            <a:endCxn id="21" idx="6"/>
          </p:cNvCxnSpPr>
          <p:nvPr/>
        </p:nvCxnSpPr>
        <p:spPr>
          <a:xfrm flipH="1">
            <a:off x="4385089" y="382878"/>
            <a:ext cx="1317641" cy="2736274"/>
          </a:xfrm>
          <a:prstGeom prst="bentConnector3">
            <a:avLst>
              <a:gd name="adj1" fmla="val -17349"/>
            </a:avLst>
          </a:prstGeom>
          <a:ln w="28575">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CB1FCEE8-3ED1-945E-7F00-31C9290DBE47}"/>
              </a:ext>
            </a:extLst>
          </p:cNvPr>
          <p:cNvSpPr/>
          <p:nvPr/>
        </p:nvSpPr>
        <p:spPr>
          <a:xfrm>
            <a:off x="4214526" y="3033870"/>
            <a:ext cx="170563" cy="170563"/>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xtBox 32">
            <a:extLst>
              <a:ext uri="{FF2B5EF4-FFF2-40B4-BE49-F238E27FC236}">
                <a16:creationId xmlns:a16="http://schemas.microsoft.com/office/drawing/2014/main" id="{7D1FA6E7-4828-8065-EC11-F40F713B236D}"/>
              </a:ext>
            </a:extLst>
          </p:cNvPr>
          <p:cNvSpPr txBox="1"/>
          <p:nvPr/>
        </p:nvSpPr>
        <p:spPr>
          <a:xfrm>
            <a:off x="4601210" y="152045"/>
            <a:ext cx="1101520" cy="461665"/>
          </a:xfrm>
          <a:prstGeom prst="rect">
            <a:avLst/>
          </a:prstGeom>
          <a:noFill/>
          <a:ln>
            <a:noFill/>
          </a:ln>
        </p:spPr>
        <p:txBody>
          <a:bodyPr wrap="none" rtlCol="0">
            <a:spAutoFit/>
          </a:bodyPr>
          <a:lstStyle/>
          <a:p>
            <a:pPr algn="ctr"/>
            <a:r>
              <a:rPr lang="en-US" sz="1200" dirty="0"/>
              <a:t>ISA framework</a:t>
            </a:r>
          </a:p>
          <a:p>
            <a:pPr algn="ctr"/>
            <a:r>
              <a:rPr lang="en-US" sz="1200" dirty="0"/>
              <a:t>(meta data)</a:t>
            </a:r>
            <a:endParaRPr lang="en-GB" sz="1200" dirty="0"/>
          </a:p>
        </p:txBody>
      </p:sp>
      <p:cxnSp>
        <p:nvCxnSpPr>
          <p:cNvPr id="36" name="Straight Arrow Connector 35">
            <a:extLst>
              <a:ext uri="{FF2B5EF4-FFF2-40B4-BE49-F238E27FC236}">
                <a16:creationId xmlns:a16="http://schemas.microsoft.com/office/drawing/2014/main" id="{46A7A8FD-0423-6A1E-1E7F-E7951DA5272E}"/>
              </a:ext>
            </a:extLst>
          </p:cNvPr>
          <p:cNvCxnSpPr>
            <a:cxnSpLocks/>
            <a:stCxn id="6" idx="6"/>
            <a:endCxn id="33" idx="1"/>
          </p:cNvCxnSpPr>
          <p:nvPr/>
        </p:nvCxnSpPr>
        <p:spPr>
          <a:xfrm>
            <a:off x="4211960" y="380203"/>
            <a:ext cx="389250" cy="2675"/>
          </a:xfrm>
          <a:prstGeom prst="straightConnector1">
            <a:avLst/>
          </a:prstGeom>
          <a:ln w="28575">
            <a:solidFill>
              <a:schemeClr val="accent3">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7D9F27A-26FE-E6C0-E54C-F374111D665B}"/>
              </a:ext>
            </a:extLst>
          </p:cNvPr>
          <p:cNvSpPr txBox="1"/>
          <p:nvPr/>
        </p:nvSpPr>
        <p:spPr>
          <a:xfrm>
            <a:off x="37394" y="3603413"/>
            <a:ext cx="1866479" cy="1829679"/>
          </a:xfrm>
          <a:prstGeom prst="rect">
            <a:avLst/>
          </a:prstGeom>
          <a:noFill/>
          <a:ln>
            <a:solidFill>
              <a:schemeClr val="accent6">
                <a:lumMod val="75000"/>
              </a:schemeClr>
            </a:solidFill>
          </a:ln>
        </p:spPr>
        <p:txBody>
          <a:bodyPr wrap="square" rtlCol="0">
            <a:noAutofit/>
          </a:bodyPr>
          <a:lstStyle/>
          <a:p>
            <a:pPr algn="ctr"/>
            <a:endParaRPr lang="en-US" dirty="0"/>
          </a:p>
          <a:p>
            <a:pPr algn="ctr"/>
            <a:endParaRPr lang="en-US" dirty="0"/>
          </a:p>
          <a:p>
            <a:pPr algn="ctr"/>
            <a:r>
              <a:rPr lang="en-US" dirty="0"/>
              <a:t>Standardized File System Structure (</a:t>
            </a:r>
            <a:r>
              <a:rPr lang="en-US" dirty="0" err="1"/>
              <a:t>sFSS</a:t>
            </a:r>
            <a:r>
              <a:rPr lang="en-US" dirty="0"/>
              <a:t>)</a:t>
            </a:r>
          </a:p>
          <a:p>
            <a:pPr algn="ctr"/>
            <a:r>
              <a:rPr lang="en-US" dirty="0"/>
              <a:t>(physical storage)</a:t>
            </a:r>
          </a:p>
        </p:txBody>
      </p:sp>
      <p:sp>
        <p:nvSpPr>
          <p:cNvPr id="4" name="Arrow: Left 3">
            <a:extLst>
              <a:ext uri="{FF2B5EF4-FFF2-40B4-BE49-F238E27FC236}">
                <a16:creationId xmlns:a16="http://schemas.microsoft.com/office/drawing/2014/main" id="{3853038A-C3FD-1489-8585-3655BB51DE53}"/>
              </a:ext>
            </a:extLst>
          </p:cNvPr>
          <p:cNvSpPr/>
          <p:nvPr/>
        </p:nvSpPr>
        <p:spPr>
          <a:xfrm>
            <a:off x="1920585" y="4528564"/>
            <a:ext cx="1213959" cy="484632"/>
          </a:xfrm>
          <a:prstGeom prst="lef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66EF8368-D53F-6069-70B5-CE833276F546}"/>
              </a:ext>
            </a:extLst>
          </p:cNvPr>
          <p:cNvSpPr txBox="1"/>
          <p:nvPr/>
        </p:nvSpPr>
        <p:spPr>
          <a:xfrm>
            <a:off x="2323520" y="4833948"/>
            <a:ext cx="671594" cy="276999"/>
          </a:xfrm>
          <a:prstGeom prst="rect">
            <a:avLst/>
          </a:prstGeom>
          <a:noFill/>
          <a:ln>
            <a:noFill/>
          </a:ln>
        </p:spPr>
        <p:txBody>
          <a:bodyPr wrap="none" rtlCol="0">
            <a:spAutoFit/>
          </a:bodyPr>
          <a:lstStyle/>
          <a:p>
            <a:r>
              <a:rPr lang="en-US" sz="1200" dirty="0"/>
              <a:t>transfer</a:t>
            </a:r>
            <a:endParaRPr lang="en-GB" sz="1200" dirty="0"/>
          </a:p>
        </p:txBody>
      </p:sp>
    </p:spTree>
    <p:extLst>
      <p:ext uri="{BB962C8B-B14F-4D97-AF65-F5344CB8AC3E}">
        <p14:creationId xmlns:p14="http://schemas.microsoft.com/office/powerpoint/2010/main" val="2403626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2B342-477F-E7D4-2C4A-28E745134FF8}"/>
            </a:ext>
          </a:extLst>
        </p:cNvPr>
        <p:cNvGrpSpPr/>
        <p:nvPr/>
      </p:nvGrpSpPr>
      <p:grpSpPr>
        <a:xfrm>
          <a:off x="0" y="0"/>
          <a:ext cx="0" cy="0"/>
          <a:chOff x="0" y="0"/>
          <a:chExt cx="0" cy="0"/>
        </a:xfrm>
      </p:grpSpPr>
      <p:pic>
        <p:nvPicPr>
          <p:cNvPr id="73" name="Imagen 5">
            <a:extLst>
              <a:ext uri="{FF2B5EF4-FFF2-40B4-BE49-F238E27FC236}">
                <a16:creationId xmlns:a16="http://schemas.microsoft.com/office/drawing/2014/main" id="{C94409D6-B068-6659-AC35-88205EA1348D}"/>
              </a:ext>
            </a:extLst>
          </p:cNvPr>
          <p:cNvPicPr>
            <a:picLocks noChangeAspect="1"/>
          </p:cNvPicPr>
          <p:nvPr/>
        </p:nvPicPr>
        <p:blipFill rotWithShape="1">
          <a:blip r:embed="rId2"/>
          <a:srcRect l="11865" t="25250" r="11550" b="38278"/>
          <a:stretch/>
        </p:blipFill>
        <p:spPr>
          <a:xfrm>
            <a:off x="4920907" y="1615373"/>
            <a:ext cx="1456695" cy="266719"/>
          </a:xfrm>
          <a:prstGeom prst="rect">
            <a:avLst/>
          </a:prstGeom>
        </p:spPr>
      </p:pic>
      <p:sp>
        <p:nvSpPr>
          <p:cNvPr id="3" name="TextBox 2">
            <a:extLst>
              <a:ext uri="{FF2B5EF4-FFF2-40B4-BE49-F238E27FC236}">
                <a16:creationId xmlns:a16="http://schemas.microsoft.com/office/drawing/2014/main" id="{E0DE192D-324C-77F7-2C80-4A049CBEAA25}"/>
              </a:ext>
            </a:extLst>
          </p:cNvPr>
          <p:cNvSpPr txBox="1"/>
          <p:nvPr/>
        </p:nvSpPr>
        <p:spPr>
          <a:xfrm>
            <a:off x="4716016" y="1340768"/>
            <a:ext cx="1866479" cy="2952303"/>
          </a:xfrm>
          <a:prstGeom prst="rect">
            <a:avLst/>
          </a:prstGeom>
          <a:noFill/>
          <a:ln>
            <a:solidFill>
              <a:schemeClr val="accent6">
                <a:lumMod val="75000"/>
              </a:schemeClr>
            </a:solidFill>
          </a:ln>
        </p:spPr>
        <p:txBody>
          <a:bodyPr wrap="square" rtlCol="0">
            <a:noAutofit/>
          </a:bodyPr>
          <a:lstStyle/>
          <a:p>
            <a:pPr algn="ctr"/>
            <a:endParaRPr lang="en-US" dirty="0"/>
          </a:p>
          <a:p>
            <a:pPr algn="ctr"/>
            <a:endParaRPr lang="en-US" dirty="0"/>
          </a:p>
          <a:p>
            <a:pPr algn="ctr"/>
            <a:r>
              <a:rPr lang="en-US" dirty="0"/>
              <a:t>Standardized File System Structure (</a:t>
            </a:r>
            <a:r>
              <a:rPr lang="en-US" dirty="0" err="1"/>
              <a:t>sFSS</a:t>
            </a:r>
            <a:r>
              <a:rPr lang="en-US" dirty="0"/>
              <a:t>)</a:t>
            </a:r>
          </a:p>
          <a:p>
            <a:pPr algn="ctr"/>
            <a:endParaRPr lang="en-US" dirty="0"/>
          </a:p>
          <a:p>
            <a:pPr marL="285750" indent="-285750">
              <a:buFont typeface="Arial" panose="020B0604020202020204" pitchFamily="34" charset="0"/>
              <a:buChar char="•"/>
            </a:pPr>
            <a:r>
              <a:rPr lang="en-US" dirty="0">
                <a:solidFill>
                  <a:srgbClr val="0000FF"/>
                </a:solidFill>
              </a:rPr>
              <a:t>Information</a:t>
            </a:r>
          </a:p>
          <a:p>
            <a:pPr marL="285750" indent="-285750">
              <a:buFont typeface="Arial" panose="020B0604020202020204" pitchFamily="34" charset="0"/>
              <a:buChar char="•"/>
            </a:pPr>
            <a:r>
              <a:rPr lang="en-US">
                <a:solidFill>
                  <a:srgbClr val="0000FF"/>
                </a:solidFill>
              </a:rPr>
              <a:t>(Meta) data</a:t>
            </a:r>
            <a:endParaRPr lang="en-US" dirty="0">
              <a:solidFill>
                <a:srgbClr val="0000FF"/>
              </a:solidFill>
            </a:endParaRPr>
          </a:p>
          <a:p>
            <a:pPr marL="285750" indent="-285750">
              <a:buFont typeface="Arial" panose="020B0604020202020204" pitchFamily="34" charset="0"/>
              <a:buChar char="•"/>
            </a:pPr>
            <a:r>
              <a:rPr lang="en-US" dirty="0">
                <a:solidFill>
                  <a:srgbClr val="0000FF"/>
                </a:solidFill>
              </a:rPr>
              <a:t>Code</a:t>
            </a:r>
          </a:p>
          <a:p>
            <a:pPr marL="285750" indent="-285750">
              <a:buFont typeface="Arial" panose="020B0604020202020204" pitchFamily="34" charset="0"/>
              <a:buChar char="•"/>
            </a:pPr>
            <a:r>
              <a:rPr lang="en-US" dirty="0">
                <a:solidFill>
                  <a:srgbClr val="0000FF"/>
                </a:solidFill>
              </a:rPr>
              <a:t>Results</a:t>
            </a:r>
          </a:p>
        </p:txBody>
      </p:sp>
      <p:sp>
        <p:nvSpPr>
          <p:cNvPr id="14" name="TextBox 13">
            <a:extLst>
              <a:ext uri="{FF2B5EF4-FFF2-40B4-BE49-F238E27FC236}">
                <a16:creationId xmlns:a16="http://schemas.microsoft.com/office/drawing/2014/main" id="{4DF32722-7861-56B8-865C-9E17028471BC}"/>
              </a:ext>
            </a:extLst>
          </p:cNvPr>
          <p:cNvSpPr txBox="1"/>
          <p:nvPr/>
        </p:nvSpPr>
        <p:spPr>
          <a:xfrm>
            <a:off x="4672752" y="963235"/>
            <a:ext cx="1866479" cy="400110"/>
          </a:xfrm>
          <a:prstGeom prst="rect">
            <a:avLst/>
          </a:prstGeom>
          <a:noFill/>
          <a:ln>
            <a:noFill/>
          </a:ln>
        </p:spPr>
        <p:txBody>
          <a:bodyPr wrap="square" rtlCol="0">
            <a:spAutoFit/>
          </a:bodyPr>
          <a:lstStyle/>
          <a:p>
            <a:pPr algn="ctr"/>
            <a:r>
              <a:rPr lang="en-US" sz="2000" dirty="0">
                <a:solidFill>
                  <a:srgbClr val="C00000"/>
                </a:solidFill>
              </a:rPr>
              <a:t>Self-contained</a:t>
            </a:r>
            <a:endParaRPr lang="en-GB" sz="2000" dirty="0">
              <a:solidFill>
                <a:srgbClr val="C00000"/>
              </a:solidFill>
            </a:endParaRPr>
          </a:p>
        </p:txBody>
      </p:sp>
      <p:pic>
        <p:nvPicPr>
          <p:cNvPr id="17" name="Picture 2" descr="GitHub — A Beginner's Introduction | by Thiago Marsal Farias | Medium">
            <a:extLst>
              <a:ext uri="{FF2B5EF4-FFF2-40B4-BE49-F238E27FC236}">
                <a16:creationId xmlns:a16="http://schemas.microsoft.com/office/drawing/2014/main" id="{663BF7A4-7EEF-C50E-C13C-382E3DD97BF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01000" y="4797127"/>
            <a:ext cx="1496511" cy="55469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B99B3261-4DFA-8503-7C4D-BC802E6B96D0}"/>
              </a:ext>
            </a:extLst>
          </p:cNvPr>
          <p:cNvCxnSpPr>
            <a:cxnSpLocks/>
            <a:stCxn id="17" idx="0"/>
            <a:endCxn id="3" idx="2"/>
          </p:cNvCxnSpPr>
          <p:nvPr/>
        </p:nvCxnSpPr>
        <p:spPr>
          <a:xfrm flipV="1">
            <a:off x="5649256" y="4293071"/>
            <a:ext cx="0" cy="504056"/>
          </a:xfrm>
          <a:prstGeom prst="straightConnector1">
            <a:avLst/>
          </a:prstGeom>
          <a:ln w="38100">
            <a:solidFill>
              <a:srgbClr val="F99636"/>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Arrow: Left 24">
            <a:extLst>
              <a:ext uri="{FF2B5EF4-FFF2-40B4-BE49-F238E27FC236}">
                <a16:creationId xmlns:a16="http://schemas.microsoft.com/office/drawing/2014/main" id="{490A1E95-9CD2-BED6-D247-D5EEA61D6ED5}"/>
              </a:ext>
            </a:extLst>
          </p:cNvPr>
          <p:cNvSpPr/>
          <p:nvPr/>
        </p:nvSpPr>
        <p:spPr>
          <a:xfrm>
            <a:off x="3953564" y="2582841"/>
            <a:ext cx="716910" cy="484632"/>
          </a:xfrm>
          <a:prstGeom prst="lef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7" name="TextBox 26">
            <a:extLst>
              <a:ext uri="{FF2B5EF4-FFF2-40B4-BE49-F238E27FC236}">
                <a16:creationId xmlns:a16="http://schemas.microsoft.com/office/drawing/2014/main" id="{5380F780-BDF0-39BE-CAEF-408AB5EBA20E}"/>
              </a:ext>
            </a:extLst>
          </p:cNvPr>
          <p:cNvSpPr txBox="1"/>
          <p:nvPr/>
        </p:nvSpPr>
        <p:spPr>
          <a:xfrm>
            <a:off x="4178586" y="2360244"/>
            <a:ext cx="479618" cy="400110"/>
          </a:xfrm>
          <a:prstGeom prst="rect">
            <a:avLst/>
          </a:prstGeom>
          <a:noFill/>
          <a:ln>
            <a:noFill/>
          </a:ln>
        </p:spPr>
        <p:txBody>
          <a:bodyPr wrap="none" rtlCol="0">
            <a:spAutoFit/>
          </a:bodyPr>
          <a:lstStyle/>
          <a:p>
            <a:pPr algn="ctr"/>
            <a:r>
              <a:rPr lang="en-US" sz="2000" dirty="0"/>
              <a:t>zip</a:t>
            </a:r>
            <a:endParaRPr lang="en-GB" sz="2000" dirty="0"/>
          </a:p>
        </p:txBody>
      </p:sp>
      <p:sp>
        <p:nvSpPr>
          <p:cNvPr id="28" name="TextBox 27">
            <a:extLst>
              <a:ext uri="{FF2B5EF4-FFF2-40B4-BE49-F238E27FC236}">
                <a16:creationId xmlns:a16="http://schemas.microsoft.com/office/drawing/2014/main" id="{3775C339-B86D-BF7C-00A4-58E72AB19500}"/>
              </a:ext>
            </a:extLst>
          </p:cNvPr>
          <p:cNvSpPr txBox="1"/>
          <p:nvPr/>
        </p:nvSpPr>
        <p:spPr>
          <a:xfrm>
            <a:off x="2122550" y="2439787"/>
            <a:ext cx="1831014" cy="738664"/>
          </a:xfrm>
          <a:prstGeom prst="rect">
            <a:avLst/>
          </a:prstGeom>
          <a:noFill/>
          <a:ln>
            <a:solidFill>
              <a:srgbClr val="7030A0"/>
            </a:solidFill>
          </a:ln>
        </p:spPr>
        <p:txBody>
          <a:bodyPr wrap="none" rtlCol="0">
            <a:spAutoFit/>
          </a:bodyPr>
          <a:lstStyle/>
          <a:p>
            <a:r>
              <a:rPr lang="en-US" sz="1400" b="1" dirty="0"/>
              <a:t>Data repositories</a:t>
            </a:r>
          </a:p>
          <a:p>
            <a:pPr marL="285750" indent="-285750">
              <a:buFont typeface="Arial" panose="020B0604020202020204" pitchFamily="34" charset="0"/>
              <a:buChar char="•"/>
            </a:pPr>
            <a:r>
              <a:rPr lang="en-US" sz="1400" dirty="0" err="1"/>
              <a:t>Zenodo</a:t>
            </a:r>
            <a:r>
              <a:rPr lang="en-US" sz="1400" dirty="0"/>
              <a:t>, Dataverse</a:t>
            </a:r>
          </a:p>
          <a:p>
            <a:pPr marL="285750" indent="-285750">
              <a:buFont typeface="Arial" panose="020B0604020202020204" pitchFamily="34" charset="0"/>
              <a:buChar char="•"/>
            </a:pPr>
            <a:r>
              <a:rPr lang="en-US" sz="1400" dirty="0" err="1"/>
              <a:t>figshare</a:t>
            </a:r>
            <a:endParaRPr lang="en-US" sz="1400" dirty="0"/>
          </a:p>
        </p:txBody>
      </p:sp>
      <p:sp>
        <p:nvSpPr>
          <p:cNvPr id="34" name="TextBox 33">
            <a:extLst>
              <a:ext uri="{FF2B5EF4-FFF2-40B4-BE49-F238E27FC236}">
                <a16:creationId xmlns:a16="http://schemas.microsoft.com/office/drawing/2014/main" id="{32801BD1-2EC0-0675-4B70-AA76D43B67CE}"/>
              </a:ext>
            </a:extLst>
          </p:cNvPr>
          <p:cNvSpPr txBox="1"/>
          <p:nvPr/>
        </p:nvSpPr>
        <p:spPr>
          <a:xfrm>
            <a:off x="4672752" y="5372078"/>
            <a:ext cx="2045785" cy="523220"/>
          </a:xfrm>
          <a:prstGeom prst="rect">
            <a:avLst/>
          </a:prstGeom>
          <a:noFill/>
          <a:ln>
            <a:noFill/>
          </a:ln>
        </p:spPr>
        <p:txBody>
          <a:bodyPr wrap="square" rtlCol="0">
            <a:spAutoFit/>
          </a:bodyPr>
          <a:lstStyle/>
          <a:p>
            <a:pPr algn="ctr"/>
            <a:r>
              <a:rPr lang="en-US" sz="1400" dirty="0">
                <a:solidFill>
                  <a:srgbClr val="C00000"/>
                </a:solidFill>
              </a:rPr>
              <a:t>GitHub organization </a:t>
            </a:r>
          </a:p>
          <a:p>
            <a:pPr algn="ctr"/>
            <a:r>
              <a:rPr lang="en-US" sz="1400" dirty="0">
                <a:solidFill>
                  <a:srgbClr val="C00000"/>
                </a:solidFill>
              </a:rPr>
              <a:t>account (</a:t>
            </a:r>
            <a:r>
              <a:rPr lang="en-US" sz="1400" dirty="0" err="1">
                <a:solidFill>
                  <a:srgbClr val="C00000"/>
                </a:solidFill>
              </a:rPr>
              <a:t>BioLab</a:t>
            </a:r>
            <a:r>
              <a:rPr lang="en-US" sz="1400" dirty="0">
                <a:solidFill>
                  <a:srgbClr val="C00000"/>
                </a:solidFill>
              </a:rPr>
              <a:t>)</a:t>
            </a:r>
            <a:endParaRPr lang="en-GB" sz="1400" dirty="0">
              <a:solidFill>
                <a:srgbClr val="C00000"/>
              </a:solidFill>
            </a:endParaRPr>
          </a:p>
        </p:txBody>
      </p:sp>
      <p:sp>
        <p:nvSpPr>
          <p:cNvPr id="2" name="TextBox 1">
            <a:extLst>
              <a:ext uri="{FF2B5EF4-FFF2-40B4-BE49-F238E27FC236}">
                <a16:creationId xmlns:a16="http://schemas.microsoft.com/office/drawing/2014/main" id="{590E4594-CEE0-C58E-4E03-3843A9B39641}"/>
              </a:ext>
            </a:extLst>
          </p:cNvPr>
          <p:cNvSpPr txBox="1"/>
          <p:nvPr/>
        </p:nvSpPr>
        <p:spPr>
          <a:xfrm>
            <a:off x="2122550" y="3705619"/>
            <a:ext cx="1831014" cy="307777"/>
          </a:xfrm>
          <a:prstGeom prst="rect">
            <a:avLst/>
          </a:prstGeom>
          <a:noFill/>
          <a:ln>
            <a:solidFill>
              <a:srgbClr val="7030A0"/>
            </a:solidFill>
          </a:ln>
        </p:spPr>
        <p:txBody>
          <a:bodyPr wrap="square" rtlCol="0">
            <a:spAutoFit/>
          </a:bodyPr>
          <a:lstStyle/>
          <a:p>
            <a:r>
              <a:rPr lang="en-US" sz="1400" b="1" dirty="0"/>
              <a:t>HPC Computing</a:t>
            </a:r>
            <a:endParaRPr lang="en-US" sz="1400" dirty="0"/>
          </a:p>
        </p:txBody>
      </p:sp>
      <p:sp>
        <p:nvSpPr>
          <p:cNvPr id="6" name="Arrow: Left-Right 5">
            <a:extLst>
              <a:ext uri="{FF2B5EF4-FFF2-40B4-BE49-F238E27FC236}">
                <a16:creationId xmlns:a16="http://schemas.microsoft.com/office/drawing/2014/main" id="{85C7613B-B665-47A9-FB54-E23791EF1A3D}"/>
              </a:ext>
            </a:extLst>
          </p:cNvPr>
          <p:cNvSpPr/>
          <p:nvPr/>
        </p:nvSpPr>
        <p:spPr>
          <a:xfrm>
            <a:off x="3977474" y="3617191"/>
            <a:ext cx="716910" cy="484632"/>
          </a:xfrm>
          <a:prstGeom prst="lef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30521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64080CFE-BC32-B744-7108-1E11629730F6}"/>
              </a:ext>
            </a:extLst>
          </p:cNvPr>
          <p:cNvSpPr/>
          <p:nvPr/>
        </p:nvSpPr>
        <p:spPr>
          <a:xfrm>
            <a:off x="1691680" y="944724"/>
            <a:ext cx="6658115" cy="496855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350" dirty="0"/>
          </a:p>
        </p:txBody>
      </p:sp>
      <p:pic>
        <p:nvPicPr>
          <p:cNvPr id="50" name="Imagen 49">
            <a:extLst>
              <a:ext uri="{FF2B5EF4-FFF2-40B4-BE49-F238E27FC236}">
                <a16:creationId xmlns:a16="http://schemas.microsoft.com/office/drawing/2014/main" id="{14F67D1F-D604-A2E9-7F88-692DF491137F}"/>
              </a:ext>
            </a:extLst>
          </p:cNvPr>
          <p:cNvPicPr>
            <a:picLocks noChangeAspect="1"/>
          </p:cNvPicPr>
          <p:nvPr/>
        </p:nvPicPr>
        <p:blipFill rotWithShape="1">
          <a:blip r:embed="rId3"/>
          <a:srcRect l="50000" t="50000"/>
          <a:stretch/>
        </p:blipFill>
        <p:spPr>
          <a:xfrm>
            <a:off x="4342961" y="3333364"/>
            <a:ext cx="2318684" cy="2318684"/>
          </a:xfrm>
          <a:prstGeom prst="rect">
            <a:avLst/>
          </a:prstGeom>
        </p:spPr>
      </p:pic>
      <p:cxnSp>
        <p:nvCxnSpPr>
          <p:cNvPr id="4" name="Conector recto 3">
            <a:extLst>
              <a:ext uri="{FF2B5EF4-FFF2-40B4-BE49-F238E27FC236}">
                <a16:creationId xmlns:a16="http://schemas.microsoft.com/office/drawing/2014/main" id="{11B20FCE-D55A-330E-6284-49424D1C00DB}"/>
              </a:ext>
            </a:extLst>
          </p:cNvPr>
          <p:cNvCxnSpPr>
            <a:cxnSpLocks/>
          </p:cNvCxnSpPr>
          <p:nvPr/>
        </p:nvCxnSpPr>
        <p:spPr>
          <a:xfrm flipH="1">
            <a:off x="4335847" y="5472426"/>
            <a:ext cx="2126" cy="179622"/>
          </a:xfrm>
          <a:prstGeom prst="line">
            <a:avLst/>
          </a:prstGeom>
          <a:ln w="25400">
            <a:solidFill>
              <a:srgbClr val="162E4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747F1ED9-819F-21FD-7521-A66BF4697CC3}"/>
              </a:ext>
            </a:extLst>
          </p:cNvPr>
          <p:cNvCxnSpPr>
            <a:cxnSpLocks/>
            <a:endCxn id="8" idx="3"/>
          </p:cNvCxnSpPr>
          <p:nvPr/>
        </p:nvCxnSpPr>
        <p:spPr>
          <a:xfrm flipH="1">
            <a:off x="6512573" y="3333364"/>
            <a:ext cx="149072" cy="1476"/>
          </a:xfrm>
          <a:prstGeom prst="line">
            <a:avLst/>
          </a:prstGeom>
          <a:ln w="25400">
            <a:solidFill>
              <a:srgbClr val="162E4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0" name="Grupo 19">
            <a:extLst>
              <a:ext uri="{FF2B5EF4-FFF2-40B4-BE49-F238E27FC236}">
                <a16:creationId xmlns:a16="http://schemas.microsoft.com/office/drawing/2014/main" id="{E480307A-5D5C-2128-C290-C1CC92D31845}"/>
              </a:ext>
            </a:extLst>
          </p:cNvPr>
          <p:cNvGrpSpPr>
            <a:grpSpLocks noChangeAspect="1"/>
          </p:cNvGrpSpPr>
          <p:nvPr/>
        </p:nvGrpSpPr>
        <p:grpSpPr>
          <a:xfrm>
            <a:off x="2159818" y="1157576"/>
            <a:ext cx="4353450" cy="4353053"/>
            <a:chOff x="2879272" y="1743963"/>
            <a:chExt cx="3385456" cy="3385148"/>
          </a:xfrm>
        </p:grpSpPr>
        <p:sp>
          <p:nvSpPr>
            <p:cNvPr id="9" name="Círculo parcial 8">
              <a:extLst>
                <a:ext uri="{FF2B5EF4-FFF2-40B4-BE49-F238E27FC236}">
                  <a16:creationId xmlns:a16="http://schemas.microsoft.com/office/drawing/2014/main" id="{62D5F2EA-EF70-26F3-F109-504D3B793AD1}"/>
                </a:ext>
              </a:extLst>
            </p:cNvPr>
            <p:cNvSpPr/>
            <p:nvPr/>
          </p:nvSpPr>
          <p:spPr>
            <a:xfrm rot="10800000">
              <a:off x="2880188" y="1744357"/>
              <a:ext cx="3384000" cy="3384376"/>
            </a:xfrm>
            <a:prstGeom prst="pie">
              <a:avLst>
                <a:gd name="adj1" fmla="val 10786179"/>
                <a:gd name="adj2" fmla="val 16200000"/>
              </a:avLst>
            </a:prstGeom>
            <a:solidFill>
              <a:srgbClr val="E5BB5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350" dirty="0">
                <a:solidFill>
                  <a:schemeClr val="tx1"/>
                </a:solidFill>
              </a:endParaRPr>
            </a:p>
          </p:txBody>
        </p:sp>
        <p:sp>
          <p:nvSpPr>
            <p:cNvPr id="3" name="Círculo parcial 2">
              <a:extLst>
                <a:ext uri="{FF2B5EF4-FFF2-40B4-BE49-F238E27FC236}">
                  <a16:creationId xmlns:a16="http://schemas.microsoft.com/office/drawing/2014/main" id="{BD10CFB9-9C62-BBDA-0063-D00DF5BBB938}"/>
                </a:ext>
              </a:extLst>
            </p:cNvPr>
            <p:cNvSpPr/>
            <p:nvPr/>
          </p:nvSpPr>
          <p:spPr>
            <a:xfrm>
              <a:off x="2880728" y="1744735"/>
              <a:ext cx="3384000" cy="3384376"/>
            </a:xfrm>
            <a:prstGeom prst="pie">
              <a:avLst>
                <a:gd name="adj1" fmla="val 10810873"/>
                <a:gd name="adj2" fmla="val 16216439"/>
              </a:avLst>
            </a:prstGeom>
            <a:solidFill>
              <a:srgbClr val="2646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350">
                <a:solidFill>
                  <a:schemeClr val="tx1"/>
                </a:solidFill>
              </a:endParaRPr>
            </a:p>
          </p:txBody>
        </p:sp>
        <p:sp>
          <p:nvSpPr>
            <p:cNvPr id="8" name="Círculo parcial 7">
              <a:extLst>
                <a:ext uri="{FF2B5EF4-FFF2-40B4-BE49-F238E27FC236}">
                  <a16:creationId xmlns:a16="http://schemas.microsoft.com/office/drawing/2014/main" id="{CF1426CE-50BC-59BB-9064-244B7801A1E1}"/>
                </a:ext>
              </a:extLst>
            </p:cNvPr>
            <p:cNvSpPr/>
            <p:nvPr/>
          </p:nvSpPr>
          <p:spPr>
            <a:xfrm rot="5400000">
              <a:off x="2880000" y="1744923"/>
              <a:ext cx="3384000" cy="3384376"/>
            </a:xfrm>
            <a:prstGeom prst="pie">
              <a:avLst>
                <a:gd name="adj1" fmla="val 10811161"/>
                <a:gd name="adj2" fmla="val 16200000"/>
              </a:avLst>
            </a:prstGeom>
            <a:solidFill>
              <a:srgbClr val="2A9D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350" dirty="0">
                <a:solidFill>
                  <a:schemeClr val="tx1"/>
                </a:solidFill>
              </a:endParaRPr>
            </a:p>
          </p:txBody>
        </p:sp>
        <p:sp>
          <p:nvSpPr>
            <p:cNvPr id="10" name="Círculo parcial 9">
              <a:extLst>
                <a:ext uri="{FF2B5EF4-FFF2-40B4-BE49-F238E27FC236}">
                  <a16:creationId xmlns:a16="http://schemas.microsoft.com/office/drawing/2014/main" id="{BDC18CC4-0F74-29E7-2A2B-D0D3F9F29F30}"/>
                </a:ext>
              </a:extLst>
            </p:cNvPr>
            <p:cNvSpPr/>
            <p:nvPr/>
          </p:nvSpPr>
          <p:spPr>
            <a:xfrm rot="16200000">
              <a:off x="2879460" y="1743775"/>
              <a:ext cx="3384000" cy="3384376"/>
            </a:xfrm>
            <a:prstGeom prst="pie">
              <a:avLst>
                <a:gd name="adj1" fmla="val 10801373"/>
                <a:gd name="adj2" fmla="val 16223273"/>
              </a:avLst>
            </a:prstGeom>
            <a:solidFill>
              <a:srgbClr val="E76F5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350" dirty="0">
                <a:solidFill>
                  <a:schemeClr val="tx1"/>
                </a:solidFill>
              </a:endParaRPr>
            </a:p>
          </p:txBody>
        </p:sp>
        <p:sp>
          <p:nvSpPr>
            <p:cNvPr id="2" name="Triángulo rectángulo 1">
              <a:extLst>
                <a:ext uri="{FF2B5EF4-FFF2-40B4-BE49-F238E27FC236}">
                  <a16:creationId xmlns:a16="http://schemas.microsoft.com/office/drawing/2014/main" id="{A5FE17FD-CF06-F2B2-73F1-06E2C5C2E536}"/>
                </a:ext>
              </a:extLst>
            </p:cNvPr>
            <p:cNvSpPr/>
            <p:nvPr/>
          </p:nvSpPr>
          <p:spPr>
            <a:xfrm flipH="1">
              <a:off x="3149442" y="3148513"/>
              <a:ext cx="539634" cy="288032"/>
            </a:xfrm>
            <a:prstGeom prst="rtTriangle">
              <a:avLst/>
            </a:prstGeom>
            <a:solidFill>
              <a:srgbClr val="E76F5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350" dirty="0"/>
            </a:p>
          </p:txBody>
        </p:sp>
        <p:sp>
          <p:nvSpPr>
            <p:cNvPr id="5" name="Triángulo rectángulo 4">
              <a:extLst>
                <a:ext uri="{FF2B5EF4-FFF2-40B4-BE49-F238E27FC236}">
                  <a16:creationId xmlns:a16="http://schemas.microsoft.com/office/drawing/2014/main" id="{F240FCED-F108-1A52-94F6-43BAD34250DF}"/>
                </a:ext>
              </a:extLst>
            </p:cNvPr>
            <p:cNvSpPr/>
            <p:nvPr/>
          </p:nvSpPr>
          <p:spPr>
            <a:xfrm rot="5400000" flipH="1">
              <a:off x="4445659" y="2237610"/>
              <a:ext cx="539634" cy="288032"/>
            </a:xfrm>
            <a:prstGeom prst="rtTriangle">
              <a:avLst/>
            </a:prstGeom>
            <a:solidFill>
              <a:srgbClr val="2646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6" name="Triángulo rectángulo 5">
              <a:extLst>
                <a:ext uri="{FF2B5EF4-FFF2-40B4-BE49-F238E27FC236}">
                  <a16:creationId xmlns:a16="http://schemas.microsoft.com/office/drawing/2014/main" id="{CEB88C30-7302-E3BE-EED5-ED6E916A2D84}"/>
                </a:ext>
              </a:extLst>
            </p:cNvPr>
            <p:cNvSpPr/>
            <p:nvPr/>
          </p:nvSpPr>
          <p:spPr>
            <a:xfrm rot="10800000" flipH="1">
              <a:off x="5231745" y="3436545"/>
              <a:ext cx="539634" cy="288032"/>
            </a:xfrm>
            <a:prstGeom prst="rtTriangle">
              <a:avLst/>
            </a:prstGeom>
            <a:solidFill>
              <a:srgbClr val="2A9D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350" dirty="0"/>
            </a:p>
          </p:txBody>
        </p:sp>
        <p:sp>
          <p:nvSpPr>
            <p:cNvPr id="11" name="Triángulo rectángulo 10">
              <a:extLst>
                <a:ext uri="{FF2B5EF4-FFF2-40B4-BE49-F238E27FC236}">
                  <a16:creationId xmlns:a16="http://schemas.microsoft.com/office/drawing/2014/main" id="{F94A5558-4203-AD03-D712-D800CD07EEAA}"/>
                </a:ext>
              </a:extLst>
            </p:cNvPr>
            <p:cNvSpPr/>
            <p:nvPr/>
          </p:nvSpPr>
          <p:spPr>
            <a:xfrm rot="16200000" flipH="1">
              <a:off x="4188853" y="4476498"/>
              <a:ext cx="539634" cy="288032"/>
            </a:xfrm>
            <a:prstGeom prst="rtTriangle">
              <a:avLst/>
            </a:prstGeom>
            <a:solidFill>
              <a:srgbClr val="E5BB5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350" dirty="0">
                <a:solidFill>
                  <a:srgbClr val="E5BB51"/>
                </a:solidFill>
              </a:endParaRPr>
            </a:p>
          </p:txBody>
        </p:sp>
      </p:grpSp>
      <p:sp>
        <p:nvSpPr>
          <p:cNvPr id="12" name="CuadroTexto 11">
            <a:extLst>
              <a:ext uri="{FF2B5EF4-FFF2-40B4-BE49-F238E27FC236}">
                <a16:creationId xmlns:a16="http://schemas.microsoft.com/office/drawing/2014/main" id="{2452AA26-60BC-59C5-D28F-BDF2FAA96C67}"/>
              </a:ext>
            </a:extLst>
          </p:cNvPr>
          <p:cNvSpPr txBox="1"/>
          <p:nvPr/>
        </p:nvSpPr>
        <p:spPr>
          <a:xfrm>
            <a:off x="2804402" y="2413580"/>
            <a:ext cx="1333489" cy="784830"/>
          </a:xfrm>
          <a:prstGeom prst="rect">
            <a:avLst/>
          </a:prstGeom>
          <a:noFill/>
          <a:ln>
            <a:noFill/>
          </a:ln>
        </p:spPr>
        <p:txBody>
          <a:bodyPr wrap="square" rtlCol="0">
            <a:spAutoFit/>
          </a:bodyPr>
          <a:lstStyle/>
          <a:p>
            <a:pPr marL="134540"/>
            <a:r>
              <a:rPr lang="es-ES" sz="1500" dirty="0" err="1">
                <a:solidFill>
                  <a:schemeClr val="bg1"/>
                </a:solidFill>
                <a:latin typeface="Helvetica" panose="020B0604020202020204" pitchFamily="34" charset="0"/>
                <a:cs typeface="Helvetica" panose="020B0604020202020204" pitchFamily="34" charset="0"/>
              </a:rPr>
              <a:t>Study</a:t>
            </a:r>
            <a:r>
              <a:rPr lang="es-ES" sz="1500" b="1" dirty="0">
                <a:solidFill>
                  <a:schemeClr val="bg1"/>
                </a:solidFill>
                <a:latin typeface="Helvetica" panose="020B0604020202020204" pitchFamily="34" charset="0"/>
                <a:cs typeface="Helvetica" panose="020B0604020202020204" pitchFamily="34" charset="0"/>
              </a:rPr>
              <a:t> </a:t>
            </a:r>
            <a:r>
              <a:rPr lang="es-ES" sz="1500" b="1" dirty="0" err="1">
                <a:solidFill>
                  <a:schemeClr val="bg1"/>
                </a:solidFill>
                <a:latin typeface="Helvetica" panose="020B0604020202020204" pitchFamily="34" charset="0"/>
                <a:cs typeface="Helvetica" panose="020B0604020202020204" pitchFamily="34" charset="0"/>
              </a:rPr>
              <a:t>preparation</a:t>
            </a:r>
            <a:endParaRPr lang="es-ES" sz="2100" b="1" dirty="0">
              <a:solidFill>
                <a:schemeClr val="bg1"/>
              </a:solidFill>
              <a:latin typeface="Helvetica" panose="020B0604020202020204" pitchFamily="34" charset="0"/>
              <a:cs typeface="Helvetica" panose="020B0604020202020204" pitchFamily="34" charset="0"/>
            </a:endParaRPr>
          </a:p>
        </p:txBody>
      </p:sp>
      <p:sp>
        <p:nvSpPr>
          <p:cNvPr id="17" name="CuadroTexto 16">
            <a:extLst>
              <a:ext uri="{FF2B5EF4-FFF2-40B4-BE49-F238E27FC236}">
                <a16:creationId xmlns:a16="http://schemas.microsoft.com/office/drawing/2014/main" id="{856D2687-5894-B34C-300E-6D05505C65C5}"/>
              </a:ext>
            </a:extLst>
          </p:cNvPr>
          <p:cNvSpPr txBox="1"/>
          <p:nvPr/>
        </p:nvSpPr>
        <p:spPr>
          <a:xfrm>
            <a:off x="4805224" y="2413384"/>
            <a:ext cx="1428640" cy="553998"/>
          </a:xfrm>
          <a:prstGeom prst="rect">
            <a:avLst/>
          </a:prstGeom>
          <a:noFill/>
          <a:ln>
            <a:noFill/>
          </a:ln>
        </p:spPr>
        <p:txBody>
          <a:bodyPr wrap="square" rtlCol="0">
            <a:spAutoFit/>
          </a:bodyPr>
          <a:lstStyle/>
          <a:p>
            <a:pPr marL="134540"/>
            <a:r>
              <a:rPr lang="es-ES" sz="1500" dirty="0">
                <a:solidFill>
                  <a:schemeClr val="bg1"/>
                </a:solidFill>
                <a:latin typeface="Helvetica" panose="020B0604020202020204" pitchFamily="34" charset="0"/>
                <a:cs typeface="Helvetica" panose="020B0604020202020204" pitchFamily="34" charset="0"/>
              </a:rPr>
              <a:t>Data</a:t>
            </a:r>
            <a:r>
              <a:rPr lang="es-ES" sz="1500" b="1" dirty="0">
                <a:solidFill>
                  <a:schemeClr val="bg1"/>
                </a:solidFill>
                <a:latin typeface="Helvetica" panose="020B0604020202020204" pitchFamily="34" charset="0"/>
                <a:cs typeface="Helvetica" panose="020B0604020202020204" pitchFamily="34" charset="0"/>
              </a:rPr>
              <a:t> </a:t>
            </a:r>
            <a:r>
              <a:rPr lang="es-ES" sz="1500" b="1" dirty="0" err="1">
                <a:solidFill>
                  <a:schemeClr val="bg1"/>
                </a:solidFill>
                <a:latin typeface="Helvetica" panose="020B0604020202020204" pitchFamily="34" charset="0"/>
                <a:cs typeface="Helvetica" panose="020B0604020202020204" pitchFamily="34" charset="0"/>
              </a:rPr>
              <a:t>collection</a:t>
            </a:r>
            <a:endParaRPr lang="es-ES" sz="1500" b="1" dirty="0">
              <a:solidFill>
                <a:schemeClr val="bg1"/>
              </a:solidFill>
              <a:latin typeface="Helvetica" panose="020B0604020202020204" pitchFamily="34" charset="0"/>
              <a:cs typeface="Helvetica" panose="020B0604020202020204" pitchFamily="34" charset="0"/>
            </a:endParaRPr>
          </a:p>
        </p:txBody>
      </p:sp>
      <p:sp>
        <p:nvSpPr>
          <p:cNvPr id="18" name="CuadroTexto 17">
            <a:extLst>
              <a:ext uri="{FF2B5EF4-FFF2-40B4-BE49-F238E27FC236}">
                <a16:creationId xmlns:a16="http://schemas.microsoft.com/office/drawing/2014/main" id="{46E86064-BA50-0525-2D06-81B49EFA2966}"/>
              </a:ext>
            </a:extLst>
          </p:cNvPr>
          <p:cNvSpPr txBox="1"/>
          <p:nvPr/>
        </p:nvSpPr>
        <p:spPr>
          <a:xfrm>
            <a:off x="4763478" y="3849512"/>
            <a:ext cx="1712486" cy="553998"/>
          </a:xfrm>
          <a:prstGeom prst="rect">
            <a:avLst/>
          </a:prstGeom>
          <a:noFill/>
          <a:ln>
            <a:noFill/>
          </a:ln>
        </p:spPr>
        <p:txBody>
          <a:bodyPr wrap="square" rtlCol="0">
            <a:spAutoFit/>
          </a:bodyPr>
          <a:lstStyle/>
          <a:p>
            <a:pPr marL="134540"/>
            <a:r>
              <a:rPr lang="es-ES" sz="1500" b="1" dirty="0" err="1">
                <a:solidFill>
                  <a:schemeClr val="bg1"/>
                </a:solidFill>
                <a:latin typeface="Helvetica" panose="020B0604020202020204" pitchFamily="34" charset="0"/>
                <a:cs typeface="Helvetica" panose="020B0604020202020204" pitchFamily="34" charset="0"/>
              </a:rPr>
              <a:t>Computational</a:t>
            </a:r>
            <a:r>
              <a:rPr lang="es-ES" sz="1500" b="1" dirty="0">
                <a:solidFill>
                  <a:schemeClr val="bg1"/>
                </a:solidFill>
                <a:latin typeface="Helvetica" panose="020B0604020202020204" pitchFamily="34" charset="0"/>
                <a:cs typeface="Helvetica" panose="020B0604020202020204" pitchFamily="34" charset="0"/>
              </a:rPr>
              <a:t> </a:t>
            </a:r>
            <a:r>
              <a:rPr lang="es-ES" sz="1500" dirty="0" err="1">
                <a:solidFill>
                  <a:schemeClr val="bg1"/>
                </a:solidFill>
                <a:latin typeface="Helvetica" panose="020B0604020202020204" pitchFamily="34" charset="0"/>
                <a:cs typeface="Helvetica" panose="020B0604020202020204" pitchFamily="34" charset="0"/>
              </a:rPr>
              <a:t>approaches</a:t>
            </a:r>
            <a:endParaRPr lang="es-ES" sz="1500" dirty="0">
              <a:solidFill>
                <a:schemeClr val="bg1"/>
              </a:solidFill>
              <a:latin typeface="Helvetica" panose="020B0604020202020204" pitchFamily="34" charset="0"/>
              <a:cs typeface="Helvetica" panose="020B0604020202020204" pitchFamily="34" charset="0"/>
            </a:endParaRPr>
          </a:p>
        </p:txBody>
      </p:sp>
      <p:sp>
        <p:nvSpPr>
          <p:cNvPr id="19" name="CuadroTexto 18">
            <a:extLst>
              <a:ext uri="{FF2B5EF4-FFF2-40B4-BE49-F238E27FC236}">
                <a16:creationId xmlns:a16="http://schemas.microsoft.com/office/drawing/2014/main" id="{7D3815DA-0AF7-52CE-5C74-57B22463AAA5}"/>
              </a:ext>
            </a:extLst>
          </p:cNvPr>
          <p:cNvSpPr txBox="1"/>
          <p:nvPr/>
        </p:nvSpPr>
        <p:spPr>
          <a:xfrm>
            <a:off x="2802482" y="3849512"/>
            <a:ext cx="1916681" cy="553998"/>
          </a:xfrm>
          <a:prstGeom prst="rect">
            <a:avLst/>
          </a:prstGeom>
          <a:noFill/>
          <a:ln>
            <a:noFill/>
          </a:ln>
        </p:spPr>
        <p:txBody>
          <a:bodyPr wrap="square" rtlCol="0">
            <a:spAutoFit/>
          </a:bodyPr>
          <a:lstStyle/>
          <a:p>
            <a:pPr marL="134540"/>
            <a:r>
              <a:rPr lang="es-ES" sz="1500" b="1" dirty="0" err="1">
                <a:solidFill>
                  <a:schemeClr val="bg1"/>
                </a:solidFill>
                <a:latin typeface="Helvetica" panose="020B0604020202020204" pitchFamily="34" charset="0"/>
                <a:cs typeface="Helvetica" panose="020B0604020202020204" pitchFamily="34" charset="0"/>
              </a:rPr>
              <a:t>Publication</a:t>
            </a:r>
            <a:r>
              <a:rPr lang="es-ES" sz="1500" b="1" dirty="0">
                <a:solidFill>
                  <a:schemeClr val="bg1"/>
                </a:solidFill>
                <a:latin typeface="Helvetica" panose="020B0604020202020204" pitchFamily="34" charset="0"/>
                <a:cs typeface="Helvetica" panose="020B0604020202020204" pitchFamily="34" charset="0"/>
              </a:rPr>
              <a:t> </a:t>
            </a:r>
          </a:p>
          <a:p>
            <a:pPr marL="134540"/>
            <a:r>
              <a:rPr lang="es-ES" sz="1500" dirty="0">
                <a:solidFill>
                  <a:schemeClr val="bg1"/>
                </a:solidFill>
                <a:latin typeface="Helvetica" panose="020B0604020202020204" pitchFamily="34" charset="0"/>
                <a:cs typeface="Helvetica" panose="020B0604020202020204" pitchFamily="34" charset="0"/>
              </a:rPr>
              <a:t>and</a:t>
            </a:r>
            <a:r>
              <a:rPr lang="es-ES" sz="1500" b="1" dirty="0">
                <a:solidFill>
                  <a:schemeClr val="bg1"/>
                </a:solidFill>
                <a:latin typeface="Helvetica" panose="020B0604020202020204" pitchFamily="34" charset="0"/>
                <a:cs typeface="Helvetica" panose="020B0604020202020204" pitchFamily="34" charset="0"/>
              </a:rPr>
              <a:t> </a:t>
            </a:r>
            <a:r>
              <a:rPr lang="es-ES" sz="1500" b="1" dirty="0" err="1">
                <a:solidFill>
                  <a:schemeClr val="bg1"/>
                </a:solidFill>
                <a:latin typeface="Helvetica" panose="020B0604020202020204" pitchFamily="34" charset="0"/>
                <a:cs typeface="Helvetica" panose="020B0604020202020204" pitchFamily="34" charset="0"/>
              </a:rPr>
              <a:t>archiving</a:t>
            </a:r>
            <a:endParaRPr lang="es-ES" sz="1500" b="1" dirty="0">
              <a:solidFill>
                <a:schemeClr val="bg1"/>
              </a:solidFill>
              <a:latin typeface="Helvetica" panose="020B0604020202020204" pitchFamily="34" charset="0"/>
              <a:cs typeface="Helvetica" panose="020B0604020202020204" pitchFamily="34" charset="0"/>
            </a:endParaRPr>
          </a:p>
        </p:txBody>
      </p:sp>
      <p:sp>
        <p:nvSpPr>
          <p:cNvPr id="25" name="CuadroTexto 24">
            <a:extLst>
              <a:ext uri="{FF2B5EF4-FFF2-40B4-BE49-F238E27FC236}">
                <a16:creationId xmlns:a16="http://schemas.microsoft.com/office/drawing/2014/main" id="{6EF16656-F8BD-8D84-C890-D4F639F22F1A}"/>
              </a:ext>
            </a:extLst>
          </p:cNvPr>
          <p:cNvSpPr txBox="1"/>
          <p:nvPr/>
        </p:nvSpPr>
        <p:spPr>
          <a:xfrm>
            <a:off x="4543257" y="2339596"/>
            <a:ext cx="471014" cy="715581"/>
          </a:xfrm>
          <a:prstGeom prst="rect">
            <a:avLst/>
          </a:prstGeom>
          <a:noFill/>
          <a:ln>
            <a:noFill/>
          </a:ln>
        </p:spPr>
        <p:txBody>
          <a:bodyPr wrap="square">
            <a:spAutoFit/>
          </a:bodyPr>
          <a:lstStyle/>
          <a:p>
            <a:r>
              <a:rPr lang="es-ES" sz="4050" b="1" dirty="0">
                <a:solidFill>
                  <a:schemeClr val="bg1"/>
                </a:solidFill>
                <a:latin typeface="Helvetica" panose="020B0604020202020204" pitchFamily="34" charset="0"/>
                <a:cs typeface="Helvetica" panose="020B0604020202020204" pitchFamily="34" charset="0"/>
              </a:rPr>
              <a:t>2</a:t>
            </a:r>
            <a:endParaRPr lang="es-ES" sz="4050" dirty="0"/>
          </a:p>
        </p:txBody>
      </p:sp>
      <p:sp>
        <p:nvSpPr>
          <p:cNvPr id="26" name="CuadroTexto 25">
            <a:extLst>
              <a:ext uri="{FF2B5EF4-FFF2-40B4-BE49-F238E27FC236}">
                <a16:creationId xmlns:a16="http://schemas.microsoft.com/office/drawing/2014/main" id="{B1C12B80-02C4-8C55-E1F8-5923D64DF1ED}"/>
              </a:ext>
            </a:extLst>
          </p:cNvPr>
          <p:cNvSpPr txBox="1"/>
          <p:nvPr/>
        </p:nvSpPr>
        <p:spPr>
          <a:xfrm>
            <a:off x="4536502" y="3786848"/>
            <a:ext cx="471014" cy="715581"/>
          </a:xfrm>
          <a:prstGeom prst="rect">
            <a:avLst/>
          </a:prstGeom>
          <a:noFill/>
          <a:ln>
            <a:noFill/>
          </a:ln>
        </p:spPr>
        <p:txBody>
          <a:bodyPr wrap="square">
            <a:spAutoFit/>
          </a:bodyPr>
          <a:lstStyle/>
          <a:p>
            <a:r>
              <a:rPr lang="es-ES" sz="4050" b="1" dirty="0">
                <a:solidFill>
                  <a:schemeClr val="bg1"/>
                </a:solidFill>
                <a:latin typeface="Helvetica" panose="020B0604020202020204" pitchFamily="34" charset="0"/>
                <a:cs typeface="Helvetica" panose="020B0604020202020204" pitchFamily="34" charset="0"/>
              </a:rPr>
              <a:t>3</a:t>
            </a:r>
            <a:endParaRPr lang="es-ES" sz="4050" dirty="0"/>
          </a:p>
        </p:txBody>
      </p:sp>
      <p:sp>
        <p:nvSpPr>
          <p:cNvPr id="27" name="CuadroTexto 26">
            <a:extLst>
              <a:ext uri="{FF2B5EF4-FFF2-40B4-BE49-F238E27FC236}">
                <a16:creationId xmlns:a16="http://schemas.microsoft.com/office/drawing/2014/main" id="{C2922A2D-F4F8-7A7E-9F55-54E2C69AA914}"/>
              </a:ext>
            </a:extLst>
          </p:cNvPr>
          <p:cNvSpPr txBox="1"/>
          <p:nvPr/>
        </p:nvSpPr>
        <p:spPr>
          <a:xfrm>
            <a:off x="2566974" y="3768721"/>
            <a:ext cx="471014" cy="715581"/>
          </a:xfrm>
          <a:prstGeom prst="rect">
            <a:avLst/>
          </a:prstGeom>
          <a:noFill/>
          <a:ln>
            <a:noFill/>
          </a:ln>
        </p:spPr>
        <p:txBody>
          <a:bodyPr wrap="square">
            <a:spAutoFit/>
          </a:bodyPr>
          <a:lstStyle/>
          <a:p>
            <a:r>
              <a:rPr lang="es-ES" sz="4050" b="1" dirty="0">
                <a:solidFill>
                  <a:schemeClr val="bg1"/>
                </a:solidFill>
                <a:latin typeface="Helvetica" panose="020B0604020202020204" pitchFamily="34" charset="0"/>
                <a:cs typeface="Helvetica" panose="020B0604020202020204" pitchFamily="34" charset="0"/>
              </a:rPr>
              <a:t>4</a:t>
            </a:r>
            <a:endParaRPr lang="es-ES" sz="4050" dirty="0"/>
          </a:p>
        </p:txBody>
      </p:sp>
      <p:pic>
        <p:nvPicPr>
          <p:cNvPr id="29" name="Gráfico 28" descr="Libros con relleno sólido">
            <a:extLst>
              <a:ext uri="{FF2B5EF4-FFF2-40B4-BE49-F238E27FC236}">
                <a16:creationId xmlns:a16="http://schemas.microsoft.com/office/drawing/2014/main" id="{F624068A-C0D1-A537-87A6-2284B80180C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84139" y="1727537"/>
            <a:ext cx="685800" cy="685800"/>
          </a:xfrm>
          <a:prstGeom prst="rect">
            <a:avLst/>
          </a:prstGeom>
        </p:spPr>
      </p:pic>
      <p:pic>
        <p:nvPicPr>
          <p:cNvPr id="33" name="Gráfico 32" descr="Investigación con relleno sólido">
            <a:extLst>
              <a:ext uri="{FF2B5EF4-FFF2-40B4-BE49-F238E27FC236}">
                <a16:creationId xmlns:a16="http://schemas.microsoft.com/office/drawing/2014/main" id="{185F7B09-D33E-13B8-39E1-2B595823234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34954" y="1720050"/>
            <a:ext cx="685800" cy="685800"/>
          </a:xfrm>
          <a:prstGeom prst="rect">
            <a:avLst/>
          </a:prstGeom>
        </p:spPr>
      </p:pic>
      <p:sp>
        <p:nvSpPr>
          <p:cNvPr id="37" name="CuadroTexto 36">
            <a:extLst>
              <a:ext uri="{FF2B5EF4-FFF2-40B4-BE49-F238E27FC236}">
                <a16:creationId xmlns:a16="http://schemas.microsoft.com/office/drawing/2014/main" id="{613521BB-6B3D-0C99-48B4-6CCC353724A6}"/>
              </a:ext>
            </a:extLst>
          </p:cNvPr>
          <p:cNvSpPr txBox="1"/>
          <p:nvPr/>
        </p:nvSpPr>
        <p:spPr>
          <a:xfrm>
            <a:off x="2574634" y="2335762"/>
            <a:ext cx="471014" cy="715581"/>
          </a:xfrm>
          <a:prstGeom prst="rect">
            <a:avLst/>
          </a:prstGeom>
          <a:noFill/>
          <a:ln>
            <a:noFill/>
          </a:ln>
        </p:spPr>
        <p:txBody>
          <a:bodyPr wrap="square">
            <a:spAutoFit/>
          </a:bodyPr>
          <a:lstStyle/>
          <a:p>
            <a:r>
              <a:rPr lang="es-ES" sz="4050" b="1" dirty="0">
                <a:solidFill>
                  <a:schemeClr val="bg1"/>
                </a:solidFill>
                <a:latin typeface="Helvetica" panose="020B0604020202020204" pitchFamily="34" charset="0"/>
                <a:cs typeface="Helvetica" panose="020B0604020202020204" pitchFamily="34" charset="0"/>
              </a:rPr>
              <a:t>1</a:t>
            </a:r>
            <a:endParaRPr lang="es-ES" sz="4050" dirty="0"/>
          </a:p>
        </p:txBody>
      </p:sp>
      <p:pic>
        <p:nvPicPr>
          <p:cNvPr id="42" name="Gráfico 41" descr="Informática en la nube con relleno sólido">
            <a:extLst>
              <a:ext uri="{FF2B5EF4-FFF2-40B4-BE49-F238E27FC236}">
                <a16:creationId xmlns:a16="http://schemas.microsoft.com/office/drawing/2014/main" id="{F93C2454-A25B-91B5-5064-D43B94E55E2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72323" y="4550745"/>
            <a:ext cx="685800" cy="685800"/>
          </a:xfrm>
          <a:prstGeom prst="rect">
            <a:avLst/>
          </a:prstGeom>
        </p:spPr>
      </p:pic>
      <p:pic>
        <p:nvPicPr>
          <p:cNvPr id="44" name="Gráfico 43" descr="Blog con relleno sólido">
            <a:extLst>
              <a:ext uri="{FF2B5EF4-FFF2-40B4-BE49-F238E27FC236}">
                <a16:creationId xmlns:a16="http://schemas.microsoft.com/office/drawing/2014/main" id="{B51F0560-45E1-7558-BBA8-583751E7379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319225" y="4589813"/>
            <a:ext cx="685800" cy="685800"/>
          </a:xfrm>
          <a:prstGeom prst="rect">
            <a:avLst/>
          </a:prstGeom>
        </p:spPr>
      </p:pic>
      <p:sp>
        <p:nvSpPr>
          <p:cNvPr id="47" name="CuadroTexto 46">
            <a:extLst>
              <a:ext uri="{FF2B5EF4-FFF2-40B4-BE49-F238E27FC236}">
                <a16:creationId xmlns:a16="http://schemas.microsoft.com/office/drawing/2014/main" id="{6A67752F-BFD9-5301-EB59-82F1C8DB7D81}"/>
              </a:ext>
            </a:extLst>
          </p:cNvPr>
          <p:cNvSpPr txBox="1"/>
          <p:nvPr/>
        </p:nvSpPr>
        <p:spPr>
          <a:xfrm>
            <a:off x="6098660" y="4677946"/>
            <a:ext cx="2251134" cy="600164"/>
          </a:xfrm>
          <a:prstGeom prst="rect">
            <a:avLst/>
          </a:prstGeom>
          <a:noFill/>
          <a:ln>
            <a:noFill/>
          </a:ln>
        </p:spPr>
        <p:txBody>
          <a:bodyPr wrap="square" rtlCol="0">
            <a:spAutoFit/>
          </a:bodyPr>
          <a:lstStyle/>
          <a:p>
            <a:r>
              <a:rPr lang="es-ES" sz="3300" b="1" dirty="0">
                <a:solidFill>
                  <a:srgbClr val="162E4B"/>
                </a:solidFill>
                <a:latin typeface="Helvetica" panose="020B0604020202020204" pitchFamily="34" charset="0"/>
                <a:cs typeface="Helvetica" panose="020B0604020202020204" pitchFamily="34" charset="0"/>
              </a:rPr>
              <a:t>EN</a:t>
            </a:r>
            <a:r>
              <a:rPr lang="es-ES" sz="3300" b="1" dirty="0">
                <a:solidFill>
                  <a:srgbClr val="E5BB51"/>
                </a:solidFill>
                <a:latin typeface="Helvetica" panose="020B0604020202020204" pitchFamily="34" charset="0"/>
                <a:cs typeface="Helvetica" panose="020B0604020202020204" pitchFamily="34" charset="0"/>
              </a:rPr>
              <a:t>CORE</a:t>
            </a:r>
          </a:p>
        </p:txBody>
      </p:sp>
      <p:sp>
        <p:nvSpPr>
          <p:cNvPr id="51" name="CuadroTexto 50">
            <a:extLst>
              <a:ext uri="{FF2B5EF4-FFF2-40B4-BE49-F238E27FC236}">
                <a16:creationId xmlns:a16="http://schemas.microsoft.com/office/drawing/2014/main" id="{3D4626C1-4A06-698E-B2DD-DDFA4B00E322}"/>
              </a:ext>
            </a:extLst>
          </p:cNvPr>
          <p:cNvSpPr txBox="1"/>
          <p:nvPr/>
        </p:nvSpPr>
        <p:spPr>
          <a:xfrm>
            <a:off x="6222461" y="1813354"/>
            <a:ext cx="1964014" cy="300082"/>
          </a:xfrm>
          <a:prstGeom prst="rect">
            <a:avLst/>
          </a:prstGeom>
          <a:noFill/>
          <a:ln>
            <a:noFill/>
          </a:ln>
        </p:spPr>
        <p:txBody>
          <a:bodyPr wrap="square">
            <a:spAutoFit/>
          </a:bodyPr>
          <a:lstStyle/>
          <a:p>
            <a:r>
              <a:rPr lang="en-US" sz="1350" dirty="0">
                <a:solidFill>
                  <a:srgbClr val="2A9D8F"/>
                </a:solidFill>
                <a:latin typeface="Helvetica" panose="020B0604020202020204" pitchFamily="34" charset="0"/>
                <a:cs typeface="Helvetica" panose="020B0604020202020204" pitchFamily="34" charset="0"/>
              </a:rPr>
              <a:t>Sample processing</a:t>
            </a:r>
            <a:endParaRPr lang="en-GB" sz="1200" dirty="0">
              <a:solidFill>
                <a:srgbClr val="2A9D8F"/>
              </a:solidFill>
              <a:latin typeface="Helvetica" panose="020B0604020202020204" pitchFamily="34" charset="0"/>
              <a:cs typeface="Helvetica" panose="020B0604020202020204" pitchFamily="34" charset="0"/>
            </a:endParaRPr>
          </a:p>
        </p:txBody>
      </p:sp>
      <p:sp>
        <p:nvSpPr>
          <p:cNvPr id="53" name="CuadroTexto 52">
            <a:extLst>
              <a:ext uri="{FF2B5EF4-FFF2-40B4-BE49-F238E27FC236}">
                <a16:creationId xmlns:a16="http://schemas.microsoft.com/office/drawing/2014/main" id="{1E9C3DBC-4346-ACD5-D3D3-849A12709D8F}"/>
              </a:ext>
            </a:extLst>
          </p:cNvPr>
          <p:cNvSpPr txBox="1"/>
          <p:nvPr/>
        </p:nvSpPr>
        <p:spPr>
          <a:xfrm>
            <a:off x="5519543" y="1231070"/>
            <a:ext cx="1537658" cy="300082"/>
          </a:xfrm>
          <a:prstGeom prst="rect">
            <a:avLst/>
          </a:prstGeom>
          <a:noFill/>
          <a:ln>
            <a:noFill/>
          </a:ln>
        </p:spPr>
        <p:txBody>
          <a:bodyPr wrap="square">
            <a:spAutoFit/>
          </a:bodyPr>
          <a:lstStyle/>
          <a:p>
            <a:r>
              <a:rPr lang="en-US" sz="1350" dirty="0">
                <a:solidFill>
                  <a:srgbClr val="2A9D8F"/>
                </a:solidFill>
                <a:latin typeface="Helvetica" panose="020B0604020202020204" pitchFamily="34" charset="0"/>
                <a:cs typeface="Helvetica" panose="020B0604020202020204" pitchFamily="34" charset="0"/>
              </a:rPr>
              <a:t>Sample collection</a:t>
            </a:r>
          </a:p>
        </p:txBody>
      </p:sp>
      <p:sp>
        <p:nvSpPr>
          <p:cNvPr id="55" name="CuadroTexto 54">
            <a:extLst>
              <a:ext uri="{FF2B5EF4-FFF2-40B4-BE49-F238E27FC236}">
                <a16:creationId xmlns:a16="http://schemas.microsoft.com/office/drawing/2014/main" id="{532A9943-A924-1E68-E7F4-F7C3D0BEBC71}"/>
              </a:ext>
            </a:extLst>
          </p:cNvPr>
          <p:cNvSpPr txBox="1"/>
          <p:nvPr/>
        </p:nvSpPr>
        <p:spPr>
          <a:xfrm>
            <a:off x="6582349" y="2474081"/>
            <a:ext cx="1604126" cy="300082"/>
          </a:xfrm>
          <a:prstGeom prst="rect">
            <a:avLst/>
          </a:prstGeom>
          <a:noFill/>
          <a:ln>
            <a:noFill/>
          </a:ln>
        </p:spPr>
        <p:txBody>
          <a:bodyPr wrap="square">
            <a:spAutoFit/>
          </a:bodyPr>
          <a:lstStyle/>
          <a:p>
            <a:r>
              <a:rPr lang="en-US" sz="1350" dirty="0">
                <a:solidFill>
                  <a:srgbClr val="2A9D8F"/>
                </a:solidFill>
                <a:latin typeface="Helvetica" panose="020B0604020202020204" pitchFamily="34" charset="0"/>
                <a:cs typeface="Helvetica" panose="020B0604020202020204" pitchFamily="34" charset="0"/>
              </a:rPr>
              <a:t>Data generation</a:t>
            </a:r>
          </a:p>
        </p:txBody>
      </p:sp>
      <p:sp>
        <p:nvSpPr>
          <p:cNvPr id="13" name="TextBox 12">
            <a:extLst>
              <a:ext uri="{FF2B5EF4-FFF2-40B4-BE49-F238E27FC236}">
                <a16:creationId xmlns:a16="http://schemas.microsoft.com/office/drawing/2014/main" id="{E902D4E8-7C34-7194-0607-638A718659A0}"/>
              </a:ext>
            </a:extLst>
          </p:cNvPr>
          <p:cNvSpPr txBox="1"/>
          <p:nvPr/>
        </p:nvSpPr>
        <p:spPr>
          <a:xfrm>
            <a:off x="556531" y="4494600"/>
            <a:ext cx="2593726" cy="1077218"/>
          </a:xfrm>
          <a:prstGeom prst="rect">
            <a:avLst/>
          </a:prstGeom>
          <a:noFill/>
          <a:ln>
            <a:noFill/>
          </a:ln>
        </p:spPr>
        <p:txBody>
          <a:bodyPr wrap="square" rtlCol="0">
            <a:spAutoFit/>
          </a:bodyPr>
          <a:lstStyle/>
          <a:p>
            <a:r>
              <a:rPr lang="en-US" sz="1600" b="1" i="1" dirty="0"/>
              <a:t>Reporting guidelines</a:t>
            </a:r>
          </a:p>
          <a:p>
            <a:r>
              <a:rPr lang="en-US" sz="1600" i="1" dirty="0"/>
              <a:t>STARD, CONSORT, Nature Reporting Summary, software documentation</a:t>
            </a:r>
          </a:p>
        </p:txBody>
      </p:sp>
      <p:sp>
        <p:nvSpPr>
          <p:cNvPr id="14" name="TextBox 13">
            <a:extLst>
              <a:ext uri="{FF2B5EF4-FFF2-40B4-BE49-F238E27FC236}">
                <a16:creationId xmlns:a16="http://schemas.microsoft.com/office/drawing/2014/main" id="{F6F4E602-80A4-8AAF-8C04-08FFFA737197}"/>
              </a:ext>
            </a:extLst>
          </p:cNvPr>
          <p:cNvSpPr txBox="1"/>
          <p:nvPr/>
        </p:nvSpPr>
        <p:spPr>
          <a:xfrm>
            <a:off x="3791" y="6432749"/>
            <a:ext cx="6658115" cy="461665"/>
          </a:xfrm>
          <a:prstGeom prst="rect">
            <a:avLst/>
          </a:prstGeom>
          <a:noFill/>
          <a:ln>
            <a:noFill/>
          </a:ln>
        </p:spPr>
        <p:txBody>
          <a:bodyPr wrap="square">
            <a:spAutoFit/>
          </a:bodyPr>
          <a:lstStyle/>
          <a:p>
            <a:r>
              <a:rPr lang="en-US" sz="1200" dirty="0"/>
              <a:t>FAIR: 	Findable, Accessible, Interoperable, Re-usable (</a:t>
            </a:r>
            <a:r>
              <a:rPr lang="en-US" sz="1200" i="1" dirty="0"/>
              <a:t>Wilkinson, Sci Data, 2016</a:t>
            </a:r>
            <a:r>
              <a:rPr lang="en-US" sz="1200" dirty="0"/>
              <a:t>)</a:t>
            </a:r>
          </a:p>
          <a:p>
            <a:r>
              <a:rPr lang="en-US" sz="1200" dirty="0"/>
              <a:t>FACT: 	Fairness, Accurate, Confidential, Transparent (</a:t>
            </a:r>
            <a:r>
              <a:rPr lang="en-US" sz="1200" i="1" dirty="0"/>
              <a:t>Van der Aalst, Bus Inf Syst </a:t>
            </a:r>
            <a:r>
              <a:rPr lang="en-US" sz="1200" i="1" dirty="0" err="1"/>
              <a:t>Eng</a:t>
            </a:r>
            <a:r>
              <a:rPr lang="en-US" sz="1200" i="1" dirty="0"/>
              <a:t>, 2017</a:t>
            </a:r>
            <a:r>
              <a:rPr lang="en-US" sz="1200" dirty="0"/>
              <a:t>)</a:t>
            </a:r>
          </a:p>
        </p:txBody>
      </p:sp>
      <p:sp>
        <p:nvSpPr>
          <p:cNvPr id="15" name="TextBox 14">
            <a:extLst>
              <a:ext uri="{FF2B5EF4-FFF2-40B4-BE49-F238E27FC236}">
                <a16:creationId xmlns:a16="http://schemas.microsoft.com/office/drawing/2014/main" id="{18F1383D-9088-88F2-DE04-5B2988D813C5}"/>
              </a:ext>
            </a:extLst>
          </p:cNvPr>
          <p:cNvSpPr txBox="1"/>
          <p:nvPr/>
        </p:nvSpPr>
        <p:spPr>
          <a:xfrm>
            <a:off x="6587556" y="-29139"/>
            <a:ext cx="2593726" cy="1077218"/>
          </a:xfrm>
          <a:prstGeom prst="rect">
            <a:avLst/>
          </a:prstGeom>
          <a:noFill/>
          <a:ln>
            <a:noFill/>
          </a:ln>
        </p:spPr>
        <p:txBody>
          <a:bodyPr wrap="square" rtlCol="0">
            <a:spAutoFit/>
          </a:bodyPr>
          <a:lstStyle/>
          <a:p>
            <a:r>
              <a:rPr lang="en-GB" sz="1600" b="1" i="1" dirty="0"/>
              <a:t>Data Management</a:t>
            </a:r>
          </a:p>
          <a:p>
            <a:r>
              <a:rPr lang="en-GB" sz="1600" i="1" dirty="0"/>
              <a:t>Minimum Information Standards, Vocabularies, Ontologies, Provenance, FAIR</a:t>
            </a:r>
          </a:p>
        </p:txBody>
      </p:sp>
      <p:sp>
        <p:nvSpPr>
          <p:cNvPr id="16" name="TextBox 15">
            <a:extLst>
              <a:ext uri="{FF2B5EF4-FFF2-40B4-BE49-F238E27FC236}">
                <a16:creationId xmlns:a16="http://schemas.microsoft.com/office/drawing/2014/main" id="{406978D2-FC93-5CA1-0D35-CEFD7CFCDE83}"/>
              </a:ext>
            </a:extLst>
          </p:cNvPr>
          <p:cNvSpPr txBox="1"/>
          <p:nvPr/>
        </p:nvSpPr>
        <p:spPr>
          <a:xfrm>
            <a:off x="6288372" y="5334784"/>
            <a:ext cx="2853503" cy="1077218"/>
          </a:xfrm>
          <a:prstGeom prst="rect">
            <a:avLst/>
          </a:prstGeom>
          <a:noFill/>
          <a:ln>
            <a:noFill/>
          </a:ln>
        </p:spPr>
        <p:txBody>
          <a:bodyPr wrap="square" rtlCol="0">
            <a:spAutoFit/>
          </a:bodyPr>
          <a:lstStyle/>
          <a:p>
            <a:r>
              <a:rPr lang="en-US" sz="1600" b="1" i="1" dirty="0"/>
              <a:t>Computation guidelines</a:t>
            </a:r>
          </a:p>
          <a:p>
            <a:r>
              <a:rPr lang="en-US" sz="1600" dirty="0"/>
              <a:t>Software standards, FAIR, Software, FACT, workflow systems, environments</a:t>
            </a:r>
            <a:endParaRPr lang="en-GB" sz="1600" dirty="0"/>
          </a:p>
        </p:txBody>
      </p:sp>
      <p:sp>
        <p:nvSpPr>
          <p:cNvPr id="21" name="CuadroTexto 52">
            <a:extLst>
              <a:ext uri="{FF2B5EF4-FFF2-40B4-BE49-F238E27FC236}">
                <a16:creationId xmlns:a16="http://schemas.microsoft.com/office/drawing/2014/main" id="{15E66D9C-BD3E-4FDE-122B-25B771A878B6}"/>
              </a:ext>
            </a:extLst>
          </p:cNvPr>
          <p:cNvSpPr txBox="1"/>
          <p:nvPr/>
        </p:nvSpPr>
        <p:spPr>
          <a:xfrm>
            <a:off x="1304401" y="1250969"/>
            <a:ext cx="1709657" cy="300082"/>
          </a:xfrm>
          <a:prstGeom prst="rect">
            <a:avLst/>
          </a:prstGeom>
          <a:noFill/>
          <a:ln>
            <a:noFill/>
          </a:ln>
        </p:spPr>
        <p:txBody>
          <a:bodyPr wrap="square">
            <a:spAutoFit/>
          </a:bodyPr>
          <a:lstStyle/>
          <a:p>
            <a:r>
              <a:rPr lang="en-US" sz="1350" dirty="0">
                <a:solidFill>
                  <a:srgbClr val="264653"/>
                </a:solidFill>
                <a:latin typeface="Helvetica" panose="020B0604020202020204" pitchFamily="34" charset="0"/>
                <a:cs typeface="Helvetica" panose="020B0604020202020204" pitchFamily="34" charset="0"/>
              </a:rPr>
              <a:t>Research question</a:t>
            </a:r>
          </a:p>
        </p:txBody>
      </p:sp>
      <p:sp>
        <p:nvSpPr>
          <p:cNvPr id="22" name="CuadroTexto 52">
            <a:extLst>
              <a:ext uri="{FF2B5EF4-FFF2-40B4-BE49-F238E27FC236}">
                <a16:creationId xmlns:a16="http://schemas.microsoft.com/office/drawing/2014/main" id="{29515026-481B-472F-11E7-1E945518D2E6}"/>
              </a:ext>
            </a:extLst>
          </p:cNvPr>
          <p:cNvSpPr txBox="1"/>
          <p:nvPr/>
        </p:nvSpPr>
        <p:spPr>
          <a:xfrm>
            <a:off x="687029" y="1813354"/>
            <a:ext cx="1804756" cy="300082"/>
          </a:xfrm>
          <a:prstGeom prst="rect">
            <a:avLst/>
          </a:prstGeom>
          <a:noFill/>
          <a:ln>
            <a:noFill/>
          </a:ln>
        </p:spPr>
        <p:txBody>
          <a:bodyPr wrap="square">
            <a:spAutoFit/>
          </a:bodyPr>
          <a:lstStyle/>
          <a:p>
            <a:r>
              <a:rPr lang="en-US" sz="1350" dirty="0">
                <a:solidFill>
                  <a:srgbClr val="264653"/>
                </a:solidFill>
                <a:latin typeface="Helvetica" panose="020B0604020202020204" pitchFamily="34" charset="0"/>
                <a:cs typeface="Helvetica" panose="020B0604020202020204" pitchFamily="34" charset="0"/>
              </a:rPr>
              <a:t>Experimental design</a:t>
            </a:r>
          </a:p>
        </p:txBody>
      </p:sp>
    </p:spTree>
    <p:extLst>
      <p:ext uri="{BB962C8B-B14F-4D97-AF65-F5344CB8AC3E}">
        <p14:creationId xmlns:p14="http://schemas.microsoft.com/office/powerpoint/2010/main" val="2372468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C4640-5BC6-970C-033D-97E214373DA4}"/>
              </a:ext>
            </a:extLst>
          </p:cNvPr>
          <p:cNvSpPr>
            <a:spLocks noGrp="1"/>
          </p:cNvSpPr>
          <p:nvPr>
            <p:ph type="title"/>
          </p:nvPr>
        </p:nvSpPr>
        <p:spPr/>
        <p:txBody>
          <a:bodyPr>
            <a:normAutofit fontScale="90000"/>
          </a:bodyPr>
          <a:lstStyle/>
          <a:p>
            <a:r>
              <a:rPr lang="en-US" dirty="0"/>
              <a:t>Top-down and bottom-up</a:t>
            </a:r>
            <a:endParaRPr lang="en-GB" dirty="0"/>
          </a:p>
        </p:txBody>
      </p:sp>
      <p:sp>
        <p:nvSpPr>
          <p:cNvPr id="3" name="Content Placeholder 2">
            <a:extLst>
              <a:ext uri="{FF2B5EF4-FFF2-40B4-BE49-F238E27FC236}">
                <a16:creationId xmlns:a16="http://schemas.microsoft.com/office/drawing/2014/main" id="{DE8395B3-FEFC-D8B0-22DA-DD2EA49C4F82}"/>
              </a:ext>
            </a:extLst>
          </p:cNvPr>
          <p:cNvSpPr>
            <a:spLocks noGrp="1"/>
          </p:cNvSpPr>
          <p:nvPr>
            <p:ph idx="1"/>
          </p:nvPr>
        </p:nvSpPr>
        <p:spPr>
          <a:xfrm>
            <a:off x="2791824" y="3282399"/>
            <a:ext cx="3116848" cy="1152129"/>
          </a:xfrm>
        </p:spPr>
        <p:txBody>
          <a:bodyPr>
            <a:normAutofit/>
          </a:bodyPr>
          <a:lstStyle/>
          <a:p>
            <a:pPr marL="0" indent="0" algn="ctr">
              <a:buNone/>
            </a:pPr>
            <a:r>
              <a:rPr lang="en-US" dirty="0"/>
              <a:t>Reproducible Research</a:t>
            </a:r>
          </a:p>
          <a:p>
            <a:pPr marL="0" indent="0" algn="ctr">
              <a:buNone/>
            </a:pPr>
            <a:r>
              <a:rPr lang="en-US" dirty="0"/>
              <a:t>Best Practices</a:t>
            </a:r>
          </a:p>
          <a:p>
            <a:pPr marL="0" indent="0" algn="ctr">
              <a:buNone/>
            </a:pPr>
            <a:r>
              <a:rPr lang="en-US" dirty="0"/>
              <a:t>Guidelines</a:t>
            </a:r>
            <a:endParaRPr lang="en-GB" dirty="0"/>
          </a:p>
        </p:txBody>
      </p:sp>
      <p:sp>
        <p:nvSpPr>
          <p:cNvPr id="4" name="Arrow: Right 3">
            <a:extLst>
              <a:ext uri="{FF2B5EF4-FFF2-40B4-BE49-F238E27FC236}">
                <a16:creationId xmlns:a16="http://schemas.microsoft.com/office/drawing/2014/main" id="{710588AC-A178-CFAC-CB66-A182D918A65C}"/>
              </a:ext>
            </a:extLst>
          </p:cNvPr>
          <p:cNvSpPr/>
          <p:nvPr/>
        </p:nvSpPr>
        <p:spPr>
          <a:xfrm rot="5400000">
            <a:off x="3861044" y="1937521"/>
            <a:ext cx="978408" cy="112126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C24575C2-419F-6FDB-5697-3AFE0FE89666}"/>
              </a:ext>
            </a:extLst>
          </p:cNvPr>
          <p:cNvSpPr txBox="1"/>
          <p:nvPr/>
        </p:nvSpPr>
        <p:spPr>
          <a:xfrm>
            <a:off x="2286000" y="1383156"/>
            <a:ext cx="4572000" cy="461665"/>
          </a:xfrm>
          <a:prstGeom prst="rect">
            <a:avLst/>
          </a:prstGeom>
          <a:noFill/>
          <a:ln>
            <a:noFill/>
          </a:ln>
        </p:spPr>
        <p:txBody>
          <a:bodyPr wrap="square">
            <a:spAutoFit/>
          </a:bodyPr>
          <a:lstStyle/>
          <a:p>
            <a:r>
              <a:rPr lang="en-GB" sz="2400" dirty="0">
                <a:solidFill>
                  <a:schemeClr val="accent3">
                    <a:lumMod val="50000"/>
                  </a:schemeClr>
                </a:solidFill>
                <a:ea typeface="MS Mincho" panose="02020609040205080304" pitchFamily="49" charset="-128"/>
              </a:rPr>
              <a:t>I</a:t>
            </a:r>
            <a:r>
              <a:rPr lang="en-GB" sz="2400" dirty="0">
                <a:solidFill>
                  <a:schemeClr val="accent3">
                    <a:lumMod val="50000"/>
                  </a:schemeClr>
                </a:solidFill>
                <a:effectLst/>
                <a:ea typeface="MS Mincho" panose="02020609040205080304" pitchFamily="49" charset="-128"/>
              </a:rPr>
              <a:t>nstitutions, funders, and journals</a:t>
            </a:r>
            <a:endParaRPr lang="en-GB" sz="2400" dirty="0">
              <a:solidFill>
                <a:schemeClr val="accent3">
                  <a:lumMod val="50000"/>
                </a:schemeClr>
              </a:solidFill>
            </a:endParaRPr>
          </a:p>
        </p:txBody>
      </p:sp>
      <p:sp>
        <p:nvSpPr>
          <p:cNvPr id="7" name="Arrow: Right 6">
            <a:extLst>
              <a:ext uri="{FF2B5EF4-FFF2-40B4-BE49-F238E27FC236}">
                <a16:creationId xmlns:a16="http://schemas.microsoft.com/office/drawing/2014/main" id="{A0504455-3D8E-B4FE-54DC-C5433D390E84}"/>
              </a:ext>
            </a:extLst>
          </p:cNvPr>
          <p:cNvSpPr/>
          <p:nvPr/>
        </p:nvSpPr>
        <p:spPr>
          <a:xfrm rot="16200000">
            <a:off x="3861044" y="4555414"/>
            <a:ext cx="978408" cy="1121264"/>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6D563ECA-E4EE-CEE1-A723-A5AEB8D66ED8}"/>
              </a:ext>
            </a:extLst>
          </p:cNvPr>
          <p:cNvSpPr txBox="1"/>
          <p:nvPr/>
        </p:nvSpPr>
        <p:spPr>
          <a:xfrm>
            <a:off x="3347864" y="5826305"/>
            <a:ext cx="2213992" cy="461665"/>
          </a:xfrm>
          <a:prstGeom prst="rect">
            <a:avLst/>
          </a:prstGeom>
          <a:noFill/>
          <a:ln>
            <a:noFill/>
          </a:ln>
        </p:spPr>
        <p:txBody>
          <a:bodyPr wrap="square">
            <a:spAutoFit/>
          </a:bodyPr>
          <a:lstStyle/>
          <a:p>
            <a:r>
              <a:rPr lang="en-GB" sz="2400" dirty="0">
                <a:solidFill>
                  <a:srgbClr val="C00000"/>
                </a:solidFill>
                <a:ea typeface="MS Mincho" panose="02020609040205080304" pitchFamily="49" charset="-128"/>
              </a:rPr>
              <a:t>Scientist-driven</a:t>
            </a:r>
            <a:endParaRPr lang="en-GB" sz="2400" dirty="0">
              <a:solidFill>
                <a:srgbClr val="C00000"/>
              </a:solidFill>
            </a:endParaRPr>
          </a:p>
        </p:txBody>
      </p:sp>
    </p:spTree>
    <p:extLst>
      <p:ext uri="{BB962C8B-B14F-4D97-AF65-F5344CB8AC3E}">
        <p14:creationId xmlns:p14="http://schemas.microsoft.com/office/powerpoint/2010/main" val="2093532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2360A-CB50-2A76-12BA-A84D5DC6DF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7A6B40-F2A5-F52B-703E-236895E7CFE2}"/>
              </a:ext>
            </a:extLst>
          </p:cNvPr>
          <p:cNvSpPr>
            <a:spLocks noGrp="1"/>
          </p:cNvSpPr>
          <p:nvPr>
            <p:ph type="title"/>
          </p:nvPr>
        </p:nvSpPr>
        <p:spPr/>
        <p:txBody>
          <a:bodyPr>
            <a:normAutofit fontScale="90000"/>
          </a:bodyPr>
          <a:lstStyle/>
          <a:p>
            <a:r>
              <a:rPr lang="en-US" dirty="0"/>
              <a:t>What is the problem?</a:t>
            </a:r>
            <a:endParaRPr lang="en-GB" dirty="0"/>
          </a:p>
        </p:txBody>
      </p:sp>
      <p:sp>
        <p:nvSpPr>
          <p:cNvPr id="3" name="Content Placeholder 2">
            <a:extLst>
              <a:ext uri="{FF2B5EF4-FFF2-40B4-BE49-F238E27FC236}">
                <a16:creationId xmlns:a16="http://schemas.microsoft.com/office/drawing/2014/main" id="{355E2F03-95F4-710F-9BCF-BBF00DE7C666}"/>
              </a:ext>
            </a:extLst>
          </p:cNvPr>
          <p:cNvSpPr>
            <a:spLocks noGrp="1"/>
          </p:cNvSpPr>
          <p:nvPr>
            <p:ph idx="1"/>
          </p:nvPr>
        </p:nvSpPr>
        <p:spPr>
          <a:xfrm>
            <a:off x="5364088" y="2239240"/>
            <a:ext cx="3476888" cy="490066"/>
          </a:xfrm>
        </p:spPr>
        <p:txBody>
          <a:bodyPr>
            <a:normAutofit/>
          </a:bodyPr>
          <a:lstStyle/>
          <a:p>
            <a:pPr marL="0" indent="0" algn="ctr">
              <a:buNone/>
            </a:pPr>
            <a:r>
              <a:rPr lang="en-US" dirty="0">
                <a:solidFill>
                  <a:srgbClr val="C00000"/>
                </a:solidFill>
              </a:rPr>
              <a:t>Spatial transcriptomics</a:t>
            </a:r>
            <a:endParaRPr lang="en-GB" dirty="0">
              <a:solidFill>
                <a:srgbClr val="C00000"/>
              </a:solidFill>
            </a:endParaRPr>
          </a:p>
        </p:txBody>
      </p:sp>
      <p:pic>
        <p:nvPicPr>
          <p:cNvPr id="5" name="Picture 4">
            <a:extLst>
              <a:ext uri="{FF2B5EF4-FFF2-40B4-BE49-F238E27FC236}">
                <a16:creationId xmlns:a16="http://schemas.microsoft.com/office/drawing/2014/main" id="{E9436ED7-E446-7098-9EE4-F3175D71AA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60906" y="3905728"/>
            <a:ext cx="4650685" cy="2325343"/>
          </a:xfrm>
          <a:prstGeom prst="rect">
            <a:avLst/>
          </a:prstGeom>
          <a:ln>
            <a:solidFill>
              <a:schemeClr val="tx1"/>
            </a:solidFill>
          </a:ln>
        </p:spPr>
      </p:pic>
      <p:pic>
        <p:nvPicPr>
          <p:cNvPr id="7" name="Picture 6">
            <a:extLst>
              <a:ext uri="{FF2B5EF4-FFF2-40B4-BE49-F238E27FC236}">
                <a16:creationId xmlns:a16="http://schemas.microsoft.com/office/drawing/2014/main" id="{1ABBC570-69E9-E70F-A97B-8717E4FC1F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504" y="1414458"/>
            <a:ext cx="4893178" cy="2446589"/>
          </a:xfrm>
          <a:prstGeom prst="rect">
            <a:avLst/>
          </a:prstGeom>
          <a:ln>
            <a:solidFill>
              <a:schemeClr val="tx1"/>
            </a:solidFill>
          </a:ln>
        </p:spPr>
      </p:pic>
      <p:sp>
        <p:nvSpPr>
          <p:cNvPr id="9" name="TextBox 8">
            <a:extLst>
              <a:ext uri="{FF2B5EF4-FFF2-40B4-BE49-F238E27FC236}">
                <a16:creationId xmlns:a16="http://schemas.microsoft.com/office/drawing/2014/main" id="{FD7A5E3B-49C5-816E-2B4A-9212C4CB88B3}"/>
              </a:ext>
            </a:extLst>
          </p:cNvPr>
          <p:cNvSpPr txBox="1"/>
          <p:nvPr/>
        </p:nvSpPr>
        <p:spPr>
          <a:xfrm>
            <a:off x="54730" y="6550223"/>
            <a:ext cx="9034540" cy="307777"/>
          </a:xfrm>
          <a:prstGeom prst="rect">
            <a:avLst/>
          </a:prstGeom>
          <a:noFill/>
          <a:ln>
            <a:noFill/>
          </a:ln>
        </p:spPr>
        <p:txBody>
          <a:bodyPr wrap="square">
            <a:spAutoFit/>
          </a:bodyPr>
          <a:lstStyle/>
          <a:p>
            <a:r>
              <a:rPr lang="en-GB" sz="1400" dirty="0"/>
              <a:t>Tabula Sapiens: molecular reference atlas for more than 400 cell types of the human body (single-cell transcriptomics)</a:t>
            </a:r>
          </a:p>
        </p:txBody>
      </p:sp>
      <p:sp>
        <p:nvSpPr>
          <p:cNvPr id="10" name="TextBox 9">
            <a:extLst>
              <a:ext uri="{FF2B5EF4-FFF2-40B4-BE49-F238E27FC236}">
                <a16:creationId xmlns:a16="http://schemas.microsoft.com/office/drawing/2014/main" id="{3E1ACF66-83F4-68FE-E67F-E0B8BDDA5249}"/>
              </a:ext>
            </a:extLst>
          </p:cNvPr>
          <p:cNvSpPr txBox="1"/>
          <p:nvPr/>
        </p:nvSpPr>
        <p:spPr>
          <a:xfrm>
            <a:off x="3506875" y="1391945"/>
            <a:ext cx="1493807" cy="369332"/>
          </a:xfrm>
          <a:prstGeom prst="rect">
            <a:avLst/>
          </a:prstGeom>
          <a:noFill/>
          <a:ln>
            <a:noFill/>
          </a:ln>
        </p:spPr>
        <p:txBody>
          <a:bodyPr wrap="none" rtlCol="0">
            <a:spAutoFit/>
          </a:bodyPr>
          <a:lstStyle/>
          <a:p>
            <a:r>
              <a:rPr lang="en-US" dirty="0"/>
              <a:t>Initial analysis</a:t>
            </a:r>
            <a:endParaRPr lang="en-GB" dirty="0"/>
          </a:p>
        </p:txBody>
      </p:sp>
      <p:sp>
        <p:nvSpPr>
          <p:cNvPr id="11" name="TextBox 10">
            <a:extLst>
              <a:ext uri="{FF2B5EF4-FFF2-40B4-BE49-F238E27FC236}">
                <a16:creationId xmlns:a16="http://schemas.microsoft.com/office/drawing/2014/main" id="{1D8A522D-37C2-3816-8987-88A493FD55BD}"/>
              </a:ext>
            </a:extLst>
          </p:cNvPr>
          <p:cNvSpPr txBox="1"/>
          <p:nvPr/>
        </p:nvSpPr>
        <p:spPr>
          <a:xfrm>
            <a:off x="1619672" y="1574861"/>
            <a:ext cx="535724" cy="1200329"/>
          </a:xfrm>
          <a:prstGeom prst="rect">
            <a:avLst/>
          </a:prstGeom>
          <a:noFill/>
          <a:ln>
            <a:noFill/>
          </a:ln>
        </p:spPr>
        <p:txBody>
          <a:bodyPr wrap="none" rtlCol="0">
            <a:spAutoFit/>
          </a:bodyPr>
          <a:lstStyle/>
          <a:p>
            <a:r>
              <a:rPr lang="en-US" b="1" dirty="0"/>
              <a:t>231</a:t>
            </a:r>
          </a:p>
          <a:p>
            <a:r>
              <a:rPr lang="en-US" b="1" dirty="0"/>
              <a:t>316</a:t>
            </a:r>
          </a:p>
          <a:p>
            <a:r>
              <a:rPr lang="en-US" b="1" dirty="0"/>
              <a:t>46</a:t>
            </a:r>
          </a:p>
          <a:p>
            <a:r>
              <a:rPr lang="en-US" b="1" dirty="0"/>
              <a:t>196</a:t>
            </a:r>
            <a:endParaRPr lang="en-GB" b="1" dirty="0"/>
          </a:p>
        </p:txBody>
      </p:sp>
      <p:sp>
        <p:nvSpPr>
          <p:cNvPr id="12" name="TextBox 11">
            <a:extLst>
              <a:ext uri="{FF2B5EF4-FFF2-40B4-BE49-F238E27FC236}">
                <a16:creationId xmlns:a16="http://schemas.microsoft.com/office/drawing/2014/main" id="{D4F0DD63-584C-8DA6-E4BD-2C071CF73248}"/>
              </a:ext>
            </a:extLst>
          </p:cNvPr>
          <p:cNvSpPr txBox="1"/>
          <p:nvPr/>
        </p:nvSpPr>
        <p:spPr>
          <a:xfrm>
            <a:off x="5699113" y="4013268"/>
            <a:ext cx="535724" cy="1200329"/>
          </a:xfrm>
          <a:prstGeom prst="rect">
            <a:avLst/>
          </a:prstGeom>
          <a:noFill/>
          <a:ln>
            <a:noFill/>
          </a:ln>
        </p:spPr>
        <p:txBody>
          <a:bodyPr wrap="none" rtlCol="0">
            <a:spAutoFit/>
          </a:bodyPr>
          <a:lstStyle/>
          <a:p>
            <a:r>
              <a:rPr lang="en-US" b="1" dirty="0"/>
              <a:t>234</a:t>
            </a:r>
          </a:p>
          <a:p>
            <a:r>
              <a:rPr lang="en-US" b="1" dirty="0"/>
              <a:t>318</a:t>
            </a:r>
          </a:p>
          <a:p>
            <a:r>
              <a:rPr lang="en-US" b="1" dirty="0"/>
              <a:t>47</a:t>
            </a:r>
          </a:p>
          <a:p>
            <a:r>
              <a:rPr lang="en-US" b="1" dirty="0"/>
              <a:t>198</a:t>
            </a:r>
            <a:endParaRPr lang="en-GB" b="1" dirty="0"/>
          </a:p>
        </p:txBody>
      </p:sp>
      <p:sp>
        <p:nvSpPr>
          <p:cNvPr id="13" name="TextBox 12">
            <a:extLst>
              <a:ext uri="{FF2B5EF4-FFF2-40B4-BE49-F238E27FC236}">
                <a16:creationId xmlns:a16="http://schemas.microsoft.com/office/drawing/2014/main" id="{A2FB1383-F84D-EC86-33AA-3291E2833E74}"/>
              </a:ext>
            </a:extLst>
          </p:cNvPr>
          <p:cNvSpPr txBox="1"/>
          <p:nvPr/>
        </p:nvSpPr>
        <p:spPr>
          <a:xfrm>
            <a:off x="7555487" y="3879834"/>
            <a:ext cx="1456104" cy="369332"/>
          </a:xfrm>
          <a:prstGeom prst="rect">
            <a:avLst/>
          </a:prstGeom>
          <a:noFill/>
          <a:ln>
            <a:noFill/>
          </a:ln>
        </p:spPr>
        <p:txBody>
          <a:bodyPr wrap="none" rtlCol="0">
            <a:spAutoFit/>
          </a:bodyPr>
          <a:lstStyle/>
          <a:p>
            <a:r>
              <a:rPr lang="en-US" dirty="0"/>
              <a:t>Reproduction</a:t>
            </a:r>
            <a:endParaRPr lang="en-GB" dirty="0"/>
          </a:p>
        </p:txBody>
      </p:sp>
      <p:sp>
        <p:nvSpPr>
          <p:cNvPr id="4" name="TextBox 3">
            <a:extLst>
              <a:ext uri="{FF2B5EF4-FFF2-40B4-BE49-F238E27FC236}">
                <a16:creationId xmlns:a16="http://schemas.microsoft.com/office/drawing/2014/main" id="{5DDB44FA-55A6-FA7C-9FE2-C0D1A232E1A2}"/>
              </a:ext>
            </a:extLst>
          </p:cNvPr>
          <p:cNvSpPr txBox="1"/>
          <p:nvPr/>
        </p:nvSpPr>
        <p:spPr>
          <a:xfrm>
            <a:off x="6523124" y="77025"/>
            <a:ext cx="2503186" cy="369332"/>
          </a:xfrm>
          <a:prstGeom prst="rect">
            <a:avLst/>
          </a:prstGeom>
          <a:noFill/>
          <a:ln>
            <a:noFill/>
          </a:ln>
        </p:spPr>
        <p:txBody>
          <a:bodyPr wrap="none" rtlCol="0">
            <a:spAutoFit/>
          </a:bodyPr>
          <a:lstStyle/>
          <a:p>
            <a:r>
              <a:rPr lang="en-US" dirty="0"/>
              <a:t>Mahamune et al, in prep</a:t>
            </a:r>
            <a:endParaRPr lang="en-GB" dirty="0"/>
          </a:p>
        </p:txBody>
      </p:sp>
      <p:sp>
        <p:nvSpPr>
          <p:cNvPr id="6" name="Content Placeholder 2">
            <a:extLst>
              <a:ext uri="{FF2B5EF4-FFF2-40B4-BE49-F238E27FC236}">
                <a16:creationId xmlns:a16="http://schemas.microsoft.com/office/drawing/2014/main" id="{5BCCF32D-BEFB-FFEC-48B3-DF78A5675B4B}"/>
              </a:ext>
            </a:extLst>
          </p:cNvPr>
          <p:cNvSpPr txBox="1">
            <a:spLocks/>
          </p:cNvSpPr>
          <p:nvPr/>
        </p:nvSpPr>
        <p:spPr>
          <a:xfrm>
            <a:off x="440652" y="4584395"/>
            <a:ext cx="3476888" cy="1298809"/>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Wingdings" panose="05000000000000000000" pitchFamily="2" charset="2"/>
              <a:buChar char="q"/>
              <a:defRPr sz="2000" kern="1200">
                <a:solidFill>
                  <a:schemeClr val="accent6">
                    <a:lumMod val="50000"/>
                  </a:schemeClr>
                </a:solidFill>
                <a:latin typeface="+mn-lt"/>
                <a:ea typeface="+mn-ea"/>
                <a:cs typeface="+mn-cs"/>
              </a:defRPr>
            </a:lvl2pPr>
            <a:lvl3pPr marL="1143000" indent="-228600" algn="l" defTabSz="914400" rtl="0" eaLnBrk="1" latinLnBrk="0" hangingPunct="1">
              <a:spcBef>
                <a:spcPct val="20000"/>
              </a:spcBef>
              <a:buFont typeface="Wingdings" panose="05000000000000000000" pitchFamily="2" charset="2"/>
              <a:buChar char="q"/>
              <a:defRPr sz="2000" kern="1200">
                <a:solidFill>
                  <a:schemeClr val="accent5">
                    <a:lumMod val="75000"/>
                  </a:schemeClr>
                </a:solidFill>
                <a:latin typeface="+mn-lt"/>
                <a:ea typeface="+mn-ea"/>
                <a:cs typeface="+mn-cs"/>
              </a:defRPr>
            </a:lvl3pPr>
            <a:lvl4pPr marL="1600200" indent="-228600" algn="l" defTabSz="914400" rtl="0" eaLnBrk="1" latinLnBrk="0" hangingPunct="1">
              <a:spcBef>
                <a:spcPct val="20000"/>
              </a:spcBef>
              <a:buFont typeface="Wingdings" panose="05000000000000000000" pitchFamily="2" charset="2"/>
              <a:buChar char="q"/>
              <a:defRPr sz="2000" kern="1200">
                <a:solidFill>
                  <a:schemeClr val="accent5">
                    <a:lumMod val="75000"/>
                  </a:schemeClr>
                </a:solidFill>
                <a:latin typeface="+mn-lt"/>
                <a:ea typeface="+mn-ea"/>
                <a:cs typeface="+mn-cs"/>
              </a:defRPr>
            </a:lvl4pPr>
            <a:lvl5pPr marL="2057400" indent="-228600" algn="l" defTabSz="914400" rtl="0" eaLnBrk="1" latinLnBrk="0" hangingPunct="1">
              <a:spcBef>
                <a:spcPct val="20000"/>
              </a:spcBef>
              <a:buFont typeface="Wingdings" panose="05000000000000000000" pitchFamily="2" charset="2"/>
              <a:buChar char="q"/>
              <a:defRPr sz="2000" kern="1200">
                <a:solidFill>
                  <a:schemeClr val="accent5">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a:solidFill>
                  <a:srgbClr val="C00000"/>
                </a:solidFill>
              </a:rPr>
              <a:t>It is virtually impossible to </a:t>
            </a:r>
          </a:p>
          <a:p>
            <a:pPr marL="0" indent="0" algn="ctr">
              <a:buFont typeface="Arial" pitchFamily="34" charset="0"/>
              <a:buNone/>
            </a:pPr>
            <a:r>
              <a:rPr lang="en-US">
                <a:solidFill>
                  <a:srgbClr val="C00000"/>
                </a:solidFill>
              </a:rPr>
              <a:t>reproduce computational</a:t>
            </a:r>
          </a:p>
          <a:p>
            <a:pPr marL="0" indent="0" algn="ctr">
              <a:buFont typeface="Arial" pitchFamily="34" charset="0"/>
              <a:buNone/>
            </a:pPr>
            <a:r>
              <a:rPr lang="en-US">
                <a:solidFill>
                  <a:srgbClr val="C00000"/>
                </a:solidFill>
              </a:rPr>
              <a:t>results</a:t>
            </a:r>
            <a:endParaRPr lang="en-GB" dirty="0">
              <a:solidFill>
                <a:srgbClr val="C00000"/>
              </a:solidFill>
            </a:endParaRPr>
          </a:p>
        </p:txBody>
      </p:sp>
    </p:spTree>
    <p:extLst>
      <p:ext uri="{BB962C8B-B14F-4D97-AF65-F5344CB8AC3E}">
        <p14:creationId xmlns:p14="http://schemas.microsoft.com/office/powerpoint/2010/main" val="2721474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299EF-96BC-C197-C3D7-E460B0E3B5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57736F-F5C7-99CC-D107-F889F4750912}"/>
              </a:ext>
            </a:extLst>
          </p:cNvPr>
          <p:cNvSpPr>
            <a:spLocks noGrp="1"/>
          </p:cNvSpPr>
          <p:nvPr>
            <p:ph type="title"/>
          </p:nvPr>
        </p:nvSpPr>
        <p:spPr/>
        <p:txBody>
          <a:bodyPr>
            <a:normAutofit fontScale="90000"/>
          </a:bodyPr>
          <a:lstStyle/>
          <a:p>
            <a:r>
              <a:rPr lang="en-US" dirty="0"/>
              <a:t>What is causing the problem?</a:t>
            </a:r>
            <a:endParaRPr lang="en-GB" dirty="0"/>
          </a:p>
        </p:txBody>
      </p:sp>
      <p:sp>
        <p:nvSpPr>
          <p:cNvPr id="3" name="Content Placeholder 2">
            <a:extLst>
              <a:ext uri="{FF2B5EF4-FFF2-40B4-BE49-F238E27FC236}">
                <a16:creationId xmlns:a16="http://schemas.microsoft.com/office/drawing/2014/main" id="{EAB916A4-A8EF-4424-640D-DD44025BC5AF}"/>
              </a:ext>
            </a:extLst>
          </p:cNvPr>
          <p:cNvSpPr>
            <a:spLocks noGrp="1"/>
          </p:cNvSpPr>
          <p:nvPr>
            <p:ph idx="1"/>
          </p:nvPr>
        </p:nvSpPr>
        <p:spPr/>
        <p:txBody>
          <a:bodyPr/>
          <a:lstStyle/>
          <a:p>
            <a:r>
              <a:rPr lang="en-GB" dirty="0"/>
              <a:t>Undocumented manual processing steps</a:t>
            </a:r>
          </a:p>
          <a:p>
            <a:r>
              <a:rPr lang="en-GB" dirty="0"/>
              <a:t>Unavailability of software or data</a:t>
            </a:r>
          </a:p>
          <a:p>
            <a:r>
              <a:rPr lang="en-GB" dirty="0"/>
              <a:t>Unclear how software should be used (or which version)</a:t>
            </a:r>
          </a:p>
          <a:p>
            <a:r>
              <a:rPr lang="en-GB" dirty="0"/>
              <a:t>Scripting / bad programming style</a:t>
            </a:r>
          </a:p>
          <a:p>
            <a:r>
              <a:rPr lang="en-GB" dirty="0"/>
              <a:t>Unclear how data was used with the software</a:t>
            </a:r>
          </a:p>
          <a:p>
            <a:r>
              <a:rPr lang="en-GB" dirty="0"/>
              <a:t>Changes in software libraries / software dependencies</a:t>
            </a:r>
          </a:p>
          <a:p>
            <a:r>
              <a:rPr lang="en-GB" dirty="0"/>
              <a:t>Incomplete software documentation</a:t>
            </a:r>
          </a:p>
          <a:p>
            <a:r>
              <a:rPr lang="en-GB" dirty="0"/>
              <a:t>Unspecified parameters</a:t>
            </a:r>
          </a:p>
          <a:p>
            <a:r>
              <a:rPr lang="en-GB" dirty="0"/>
              <a:t>Runtime environment (containers, virtual machines, OS, system tools, availability)</a:t>
            </a:r>
          </a:p>
          <a:p>
            <a:r>
              <a:rPr lang="en-GB" dirty="0"/>
              <a:t>Changing (public) databases</a:t>
            </a:r>
          </a:p>
          <a:p>
            <a:r>
              <a:rPr lang="en-GB" dirty="0"/>
              <a:t>Project organization</a:t>
            </a:r>
          </a:p>
          <a:p>
            <a:r>
              <a:rPr lang="en-GB" dirty="0"/>
              <a:t>Conceptual problems</a:t>
            </a:r>
          </a:p>
          <a:p>
            <a:r>
              <a:rPr lang="en-GB" dirty="0"/>
              <a:t>Random seed</a:t>
            </a:r>
          </a:p>
          <a:p>
            <a:r>
              <a:rPr lang="en-GB" dirty="0"/>
              <a:t>(scientific misconduct)</a:t>
            </a:r>
          </a:p>
          <a:p>
            <a:endParaRPr lang="en-GB" dirty="0"/>
          </a:p>
        </p:txBody>
      </p:sp>
    </p:spTree>
    <p:extLst>
      <p:ext uri="{BB962C8B-B14F-4D97-AF65-F5344CB8AC3E}">
        <p14:creationId xmlns:p14="http://schemas.microsoft.com/office/powerpoint/2010/main" val="2973016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6D69E7-536F-3283-C362-6F48A7E6BA91}"/>
              </a:ext>
            </a:extLst>
          </p:cNvPr>
          <p:cNvSpPr>
            <a:spLocks noGrp="1"/>
          </p:cNvSpPr>
          <p:nvPr>
            <p:ph idx="1"/>
          </p:nvPr>
        </p:nvSpPr>
        <p:spPr>
          <a:xfrm>
            <a:off x="457200" y="1412776"/>
            <a:ext cx="8229600" cy="1152128"/>
          </a:xfrm>
        </p:spPr>
        <p:txBody>
          <a:bodyPr>
            <a:normAutofit/>
          </a:bodyPr>
          <a:lstStyle/>
          <a:p>
            <a:pPr marL="0" indent="0" algn="ctr">
              <a:buNone/>
            </a:pPr>
            <a:r>
              <a:rPr lang="en-US" sz="3200" dirty="0">
                <a:solidFill>
                  <a:srgbClr val="0000FF"/>
                </a:solidFill>
              </a:rPr>
              <a:t>Why is it so difficult to work reproducible and transparent in practice?</a:t>
            </a:r>
            <a:endParaRPr lang="en-GB" sz="3200" dirty="0">
              <a:solidFill>
                <a:srgbClr val="0000FF"/>
              </a:solidFill>
            </a:endParaRPr>
          </a:p>
        </p:txBody>
      </p:sp>
      <p:sp>
        <p:nvSpPr>
          <p:cNvPr id="4" name="TextBox 3">
            <a:extLst>
              <a:ext uri="{FF2B5EF4-FFF2-40B4-BE49-F238E27FC236}">
                <a16:creationId xmlns:a16="http://schemas.microsoft.com/office/drawing/2014/main" id="{70526B72-FF1A-3882-3FE9-E8BC873929BB}"/>
              </a:ext>
            </a:extLst>
          </p:cNvPr>
          <p:cNvSpPr txBox="1"/>
          <p:nvPr/>
        </p:nvSpPr>
        <p:spPr>
          <a:xfrm>
            <a:off x="1871700" y="3861048"/>
            <a:ext cx="5400599" cy="1631216"/>
          </a:xfrm>
          <a:prstGeom prst="rect">
            <a:avLst/>
          </a:prstGeom>
          <a:noFill/>
          <a:ln>
            <a:noFill/>
          </a:ln>
        </p:spPr>
        <p:txBody>
          <a:bodyPr wrap="square" rtlCol="0">
            <a:spAutoFit/>
          </a:bodyPr>
          <a:lstStyle/>
          <a:p>
            <a:pPr algn="ctr"/>
            <a:r>
              <a:rPr lang="en-US" sz="2000" dirty="0"/>
              <a:t>There are sufficient guidelines but translation to </a:t>
            </a:r>
          </a:p>
          <a:p>
            <a:pPr algn="ctr"/>
            <a:endParaRPr lang="en-US" sz="2000" dirty="0"/>
          </a:p>
          <a:p>
            <a:pPr algn="ctr"/>
            <a:r>
              <a:rPr lang="en-US" sz="2000" dirty="0"/>
              <a:t>and implementation in practice seems a </a:t>
            </a:r>
          </a:p>
          <a:p>
            <a:pPr algn="ctr"/>
            <a:endParaRPr lang="en-US" sz="2000" dirty="0"/>
          </a:p>
          <a:p>
            <a:pPr algn="ctr"/>
            <a:r>
              <a:rPr lang="en-US" sz="2000" dirty="0"/>
              <a:t>bottleneck</a:t>
            </a:r>
            <a:endParaRPr lang="en-GB" sz="2000" dirty="0"/>
          </a:p>
        </p:txBody>
      </p:sp>
    </p:spTree>
    <p:extLst>
      <p:ext uri="{BB962C8B-B14F-4D97-AF65-F5344CB8AC3E}">
        <p14:creationId xmlns:p14="http://schemas.microsoft.com/office/powerpoint/2010/main" val="1936575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86F1E-D2C9-48F2-B064-D2D563556A6B}"/>
              </a:ext>
            </a:extLst>
          </p:cNvPr>
          <p:cNvSpPr>
            <a:spLocks noGrp="1"/>
          </p:cNvSpPr>
          <p:nvPr>
            <p:ph type="title"/>
          </p:nvPr>
        </p:nvSpPr>
        <p:spPr>
          <a:xfrm>
            <a:off x="251520" y="0"/>
            <a:ext cx="8229600" cy="490066"/>
          </a:xfrm>
        </p:spPr>
        <p:txBody>
          <a:bodyPr>
            <a:normAutofit fontScale="90000"/>
          </a:bodyPr>
          <a:lstStyle/>
          <a:p>
            <a:r>
              <a:rPr lang="en-GB"/>
              <a:t>What is holding you back?</a:t>
            </a:r>
            <a:endParaRPr lang="en-US"/>
          </a:p>
        </p:txBody>
      </p:sp>
      <p:sp>
        <p:nvSpPr>
          <p:cNvPr id="5" name="Rectangle 4">
            <a:extLst>
              <a:ext uri="{FF2B5EF4-FFF2-40B4-BE49-F238E27FC236}">
                <a16:creationId xmlns:a16="http://schemas.microsoft.com/office/drawing/2014/main" id="{35E1007B-A9AA-477A-AF3F-7B19BE4C0D74}"/>
              </a:ext>
            </a:extLst>
          </p:cNvPr>
          <p:cNvSpPr/>
          <p:nvPr/>
        </p:nvSpPr>
        <p:spPr>
          <a:xfrm>
            <a:off x="0" y="811973"/>
            <a:ext cx="9144000" cy="3785652"/>
          </a:xfrm>
          <a:prstGeom prst="rect">
            <a:avLst/>
          </a:prstGeom>
        </p:spPr>
        <p:txBody>
          <a:bodyPr wrap="square">
            <a:spAutoFit/>
          </a:bodyPr>
          <a:lstStyle/>
          <a:p>
            <a:pPr marL="342900" marR="44120" indent="-342900" algn="just">
              <a:buFont typeface="Arial" panose="020B0604020202020204" pitchFamily="34" charset="0"/>
              <a:buChar char="•"/>
            </a:pPr>
            <a:endParaRPr lang="en-US" sz="2000" dirty="0"/>
          </a:p>
          <a:p>
            <a:pPr marL="342900" marR="44120" indent="-342900" algn="just">
              <a:buFont typeface="Arial" panose="020B0604020202020204" pitchFamily="34" charset="0"/>
              <a:buChar char="•"/>
            </a:pPr>
            <a:r>
              <a:rPr lang="en-US" sz="2000" i="1" dirty="0"/>
              <a:t>It’s only the result that matters!</a:t>
            </a:r>
          </a:p>
          <a:p>
            <a:pPr marL="342900" marR="44120" indent="-342900" algn="just">
              <a:buFont typeface="Arial" panose="020B0604020202020204" pitchFamily="34" charset="0"/>
              <a:buChar char="•"/>
            </a:pPr>
            <a:endParaRPr lang="en-US" sz="2000" i="1" dirty="0"/>
          </a:p>
          <a:p>
            <a:pPr marL="342900" marR="44120" indent="-342900" algn="just">
              <a:buFont typeface="Arial" panose="020B0604020202020204" pitchFamily="34" charset="0"/>
              <a:buChar char="•"/>
            </a:pPr>
            <a:r>
              <a:rPr lang="en-US" sz="2000" i="1" dirty="0"/>
              <a:t>I’d rather do real science than tidy up my data</a:t>
            </a:r>
          </a:p>
          <a:p>
            <a:pPr marL="342900" marR="44120" indent="-342900" algn="just">
              <a:buFont typeface="Arial" panose="020B0604020202020204" pitchFamily="34" charset="0"/>
              <a:buChar char="•"/>
            </a:pPr>
            <a:endParaRPr lang="en-US" sz="2000" i="1" dirty="0"/>
          </a:p>
          <a:p>
            <a:pPr marL="342900" marR="44120" indent="-342900" algn="just">
              <a:buFont typeface="Arial" panose="020B0604020202020204" pitchFamily="34" charset="0"/>
              <a:buChar char="•"/>
            </a:pPr>
            <a:r>
              <a:rPr lang="en-US" sz="2000" i="1" dirty="0"/>
              <a:t>Reproducibility sounds alright, but my code and data are spread over so many hard drives and directories that it would just be too much work to collect them all in one place. </a:t>
            </a:r>
          </a:p>
          <a:p>
            <a:pPr marL="342900" marR="44120" indent="-342900" algn="just">
              <a:buFont typeface="Arial" panose="020B0604020202020204" pitchFamily="34" charset="0"/>
              <a:buChar char="•"/>
            </a:pPr>
            <a:endParaRPr lang="en-US" sz="2000" i="1" dirty="0"/>
          </a:p>
          <a:p>
            <a:pPr marL="342900" marR="44120" indent="-342900" algn="just">
              <a:buFont typeface="Arial" panose="020B0604020202020204" pitchFamily="34" charset="0"/>
              <a:buChar char="•"/>
            </a:pPr>
            <a:r>
              <a:rPr lang="en-US" sz="2000" i="1" dirty="0"/>
              <a:t>We can always sort out the code and data after submission</a:t>
            </a:r>
          </a:p>
          <a:p>
            <a:pPr marL="342900" marR="44120" indent="-342900" algn="just">
              <a:buFont typeface="Arial" panose="020B0604020202020204" pitchFamily="34" charset="0"/>
              <a:buChar char="•"/>
            </a:pPr>
            <a:endParaRPr lang="en-US" sz="2000" i="1" dirty="0"/>
          </a:p>
          <a:p>
            <a:pPr marL="342900" marR="44120" indent="-342900" algn="just">
              <a:buFont typeface="Arial" panose="020B0604020202020204" pitchFamily="34" charset="0"/>
              <a:buChar char="•"/>
            </a:pPr>
            <a:r>
              <a:rPr lang="en-US" sz="2000" i="1" dirty="0"/>
              <a:t>My field is very competitive and I can’t risk wasting time</a:t>
            </a:r>
          </a:p>
        </p:txBody>
      </p:sp>
      <p:sp>
        <p:nvSpPr>
          <p:cNvPr id="6" name="TextBox 5">
            <a:extLst>
              <a:ext uri="{FF2B5EF4-FFF2-40B4-BE49-F238E27FC236}">
                <a16:creationId xmlns:a16="http://schemas.microsoft.com/office/drawing/2014/main" id="{8AD68175-48B0-4187-A807-67EBE87A0E76}"/>
              </a:ext>
            </a:extLst>
          </p:cNvPr>
          <p:cNvSpPr txBox="1"/>
          <p:nvPr/>
        </p:nvSpPr>
        <p:spPr>
          <a:xfrm>
            <a:off x="4499992" y="5556976"/>
            <a:ext cx="4330544" cy="400110"/>
          </a:xfrm>
          <a:prstGeom prst="rect">
            <a:avLst/>
          </a:prstGeom>
          <a:noFill/>
          <a:ln>
            <a:noFill/>
          </a:ln>
        </p:spPr>
        <p:txBody>
          <a:bodyPr wrap="none" rtlCol="0">
            <a:spAutoFit/>
          </a:bodyPr>
          <a:lstStyle/>
          <a:p>
            <a:r>
              <a:rPr lang="en-GB" sz="2000" dirty="0" err="1"/>
              <a:t>Markowetz</a:t>
            </a:r>
            <a:r>
              <a:rPr lang="en-GB" sz="2000" dirty="0"/>
              <a:t> (2015) Gen. Biology, 16, 274</a:t>
            </a:r>
            <a:endParaRPr lang="en-US" sz="2000" dirty="0"/>
          </a:p>
        </p:txBody>
      </p:sp>
    </p:spTree>
    <p:extLst>
      <p:ext uri="{BB962C8B-B14F-4D97-AF65-F5344CB8AC3E}">
        <p14:creationId xmlns:p14="http://schemas.microsoft.com/office/powerpoint/2010/main" val="1006116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28676-1A2C-4B9E-BB8F-8DDF001BF747}"/>
              </a:ext>
            </a:extLst>
          </p:cNvPr>
          <p:cNvSpPr>
            <a:spLocks noGrp="1"/>
          </p:cNvSpPr>
          <p:nvPr>
            <p:ph type="title"/>
          </p:nvPr>
        </p:nvSpPr>
        <p:spPr/>
        <p:txBody>
          <a:bodyPr>
            <a:normAutofit fontScale="90000"/>
          </a:bodyPr>
          <a:lstStyle/>
          <a:p>
            <a:r>
              <a:rPr lang="en-GB" dirty="0"/>
              <a:t>Excuses from the Bioinformatics Laboratory</a:t>
            </a:r>
            <a:endParaRPr lang="en-US" dirty="0"/>
          </a:p>
        </p:txBody>
      </p:sp>
      <p:sp>
        <p:nvSpPr>
          <p:cNvPr id="3" name="Content Placeholder 2">
            <a:extLst>
              <a:ext uri="{FF2B5EF4-FFF2-40B4-BE49-F238E27FC236}">
                <a16:creationId xmlns:a16="http://schemas.microsoft.com/office/drawing/2014/main" id="{D21806B7-AB22-4DB7-850E-20DDC395B0C7}"/>
              </a:ext>
            </a:extLst>
          </p:cNvPr>
          <p:cNvSpPr>
            <a:spLocks noGrp="1"/>
          </p:cNvSpPr>
          <p:nvPr>
            <p:ph idx="1"/>
          </p:nvPr>
        </p:nvSpPr>
        <p:spPr/>
        <p:txBody>
          <a:bodyPr>
            <a:normAutofit fontScale="92500" lnSpcReduction="10000"/>
          </a:bodyPr>
          <a:lstStyle/>
          <a:p>
            <a:r>
              <a:rPr lang="en-GB" i="1" dirty="0">
                <a:solidFill>
                  <a:sysClr val="windowText" lastClr="000000"/>
                </a:solidFill>
              </a:rPr>
              <a:t>I don’t have time</a:t>
            </a:r>
          </a:p>
          <a:p>
            <a:endParaRPr lang="en-GB" i="1" dirty="0">
              <a:solidFill>
                <a:sysClr val="windowText" lastClr="000000"/>
              </a:solidFill>
            </a:endParaRPr>
          </a:p>
          <a:p>
            <a:r>
              <a:rPr lang="en-GB" i="1" dirty="0">
                <a:solidFill>
                  <a:sysClr val="windowText" lastClr="000000"/>
                </a:solidFill>
              </a:rPr>
              <a:t>It is only overhead</a:t>
            </a:r>
          </a:p>
          <a:p>
            <a:endParaRPr lang="en-GB" i="1" dirty="0">
              <a:solidFill>
                <a:sysClr val="windowText" lastClr="000000"/>
              </a:solidFill>
            </a:endParaRPr>
          </a:p>
          <a:p>
            <a:r>
              <a:rPr lang="en-GB" i="1" dirty="0">
                <a:solidFill>
                  <a:sysClr val="windowText" lastClr="000000"/>
                </a:solidFill>
              </a:rPr>
              <a:t>My way of working is already reproducible</a:t>
            </a:r>
          </a:p>
          <a:p>
            <a:endParaRPr lang="en-GB" i="1" dirty="0">
              <a:solidFill>
                <a:sysClr val="windowText" lastClr="000000"/>
              </a:solidFill>
            </a:endParaRPr>
          </a:p>
          <a:p>
            <a:r>
              <a:rPr lang="en-GB" i="1" dirty="0">
                <a:solidFill>
                  <a:sysClr val="windowText" lastClr="000000"/>
                </a:solidFill>
              </a:rPr>
              <a:t>My project is too complex to work reproducible</a:t>
            </a:r>
          </a:p>
          <a:p>
            <a:endParaRPr lang="en-GB" i="1" dirty="0">
              <a:solidFill>
                <a:sysClr val="windowText" lastClr="000000"/>
              </a:solidFill>
            </a:endParaRPr>
          </a:p>
          <a:p>
            <a:r>
              <a:rPr lang="en-GB" i="1" dirty="0">
                <a:solidFill>
                  <a:sysClr val="windowText" lastClr="000000"/>
                </a:solidFill>
              </a:rPr>
              <a:t>Who would ever want to reproduce my results</a:t>
            </a:r>
          </a:p>
          <a:p>
            <a:endParaRPr lang="en-GB" i="1" dirty="0">
              <a:solidFill>
                <a:sysClr val="windowText" lastClr="000000"/>
              </a:solidFill>
            </a:endParaRPr>
          </a:p>
          <a:p>
            <a:r>
              <a:rPr lang="en-GB" i="1" dirty="0">
                <a:solidFill>
                  <a:sysClr val="windowText" lastClr="000000"/>
                </a:solidFill>
              </a:rPr>
              <a:t>We can try it for a while and then go back to business as usual </a:t>
            </a:r>
          </a:p>
          <a:p>
            <a:endParaRPr lang="en-GB" i="1" dirty="0">
              <a:solidFill>
                <a:sysClr val="windowText" lastClr="000000"/>
              </a:solidFill>
            </a:endParaRPr>
          </a:p>
          <a:p>
            <a:r>
              <a:rPr lang="en-GB" i="1" dirty="0">
                <a:solidFill>
                  <a:sysClr val="windowText" lastClr="000000"/>
                </a:solidFill>
              </a:rPr>
              <a:t>We can be flexible</a:t>
            </a:r>
          </a:p>
          <a:p>
            <a:endParaRPr lang="en-GB" i="1" dirty="0">
              <a:solidFill>
                <a:sysClr val="windowText" lastClr="000000"/>
              </a:solidFill>
            </a:endParaRPr>
          </a:p>
          <a:p>
            <a:r>
              <a:rPr lang="en-GB" i="1" dirty="0">
                <a:solidFill>
                  <a:sysClr val="windowText" lastClr="000000"/>
                </a:solidFill>
              </a:rPr>
              <a:t>Even large companies do not succeed in reproducibility</a:t>
            </a:r>
          </a:p>
          <a:p>
            <a:endParaRPr lang="en-GB" i="1" dirty="0">
              <a:solidFill>
                <a:sysClr val="windowText" lastClr="000000"/>
              </a:solidFill>
            </a:endParaRPr>
          </a:p>
          <a:p>
            <a:r>
              <a:rPr lang="en-GB" i="1" dirty="0">
                <a:solidFill>
                  <a:sysClr val="windowText" lastClr="000000"/>
                </a:solidFill>
              </a:rPr>
              <a:t>I only have small projects</a:t>
            </a:r>
            <a:endParaRPr lang="en-US" i="1" dirty="0">
              <a:solidFill>
                <a:sysClr val="windowText" lastClr="000000"/>
              </a:solidFill>
            </a:endParaRPr>
          </a:p>
        </p:txBody>
      </p:sp>
    </p:spTree>
    <p:extLst>
      <p:ext uri="{BB962C8B-B14F-4D97-AF65-F5344CB8AC3E}">
        <p14:creationId xmlns:p14="http://schemas.microsoft.com/office/powerpoint/2010/main" val="31426363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271C69B-9F3A-4E32-ADED-48D67BE8CBBC}"/>
              </a:ext>
            </a:extLst>
          </p:cNvPr>
          <p:cNvSpPr txBox="1"/>
          <p:nvPr/>
        </p:nvSpPr>
        <p:spPr>
          <a:xfrm>
            <a:off x="755576" y="2564904"/>
            <a:ext cx="7776864" cy="1384995"/>
          </a:xfrm>
          <a:prstGeom prst="rect">
            <a:avLst/>
          </a:prstGeom>
          <a:noFill/>
          <a:ln>
            <a:noFill/>
          </a:ln>
        </p:spPr>
        <p:txBody>
          <a:bodyPr wrap="square" rtlCol="0">
            <a:spAutoFit/>
          </a:bodyPr>
          <a:lstStyle/>
          <a:p>
            <a:r>
              <a:rPr lang="en-GB" sz="2800" b="1"/>
              <a:t>“In my own group, I don’t even discuss results with students if they are not documented well.</a:t>
            </a:r>
          </a:p>
          <a:p>
            <a:r>
              <a:rPr lang="en-GB" sz="2800" b="1"/>
              <a:t>No proof of reproducibility, no result!”</a:t>
            </a:r>
            <a:endParaRPr lang="en-US" sz="2800" b="1" dirty="0"/>
          </a:p>
        </p:txBody>
      </p:sp>
      <p:sp>
        <p:nvSpPr>
          <p:cNvPr id="5" name="TextBox 4">
            <a:extLst>
              <a:ext uri="{FF2B5EF4-FFF2-40B4-BE49-F238E27FC236}">
                <a16:creationId xmlns:a16="http://schemas.microsoft.com/office/drawing/2014/main" id="{7FECB159-8567-424E-9755-AB0A37294D76}"/>
              </a:ext>
            </a:extLst>
          </p:cNvPr>
          <p:cNvSpPr txBox="1"/>
          <p:nvPr/>
        </p:nvSpPr>
        <p:spPr>
          <a:xfrm>
            <a:off x="6062722" y="6550223"/>
            <a:ext cx="3092834" cy="307777"/>
          </a:xfrm>
          <a:prstGeom prst="rect">
            <a:avLst/>
          </a:prstGeom>
          <a:noFill/>
          <a:ln>
            <a:noFill/>
          </a:ln>
        </p:spPr>
        <p:txBody>
          <a:bodyPr wrap="none" rtlCol="0">
            <a:spAutoFit/>
          </a:bodyPr>
          <a:lstStyle/>
          <a:p>
            <a:r>
              <a:rPr lang="en-GB" sz="1400"/>
              <a:t>Markowetz (2015) Gen. Biology, 16, 274</a:t>
            </a:r>
            <a:endParaRPr lang="en-US" sz="1400" dirty="0"/>
          </a:p>
        </p:txBody>
      </p:sp>
    </p:spTree>
    <p:extLst>
      <p:ext uri="{BB962C8B-B14F-4D97-AF65-F5344CB8AC3E}">
        <p14:creationId xmlns:p14="http://schemas.microsoft.com/office/powerpoint/2010/main" val="1293143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DFE0919-B913-0A40-E862-95DB6841D55C}"/>
            </a:ext>
          </a:extLst>
        </p:cNvPr>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5261C81E-2986-F67F-E233-C583ADD254A9}"/>
              </a:ext>
            </a:extLst>
          </p:cNvPr>
          <p:cNvGraphicFramePr>
            <a:graphicFrameLocks noGrp="1"/>
          </p:cNvGraphicFramePr>
          <p:nvPr>
            <p:ph idx="1"/>
          </p:nvPr>
        </p:nvGraphicFramePr>
        <p:xfrm>
          <a:off x="457199" y="764704"/>
          <a:ext cx="8229600" cy="54721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Imagen 5">
            <a:extLst>
              <a:ext uri="{FF2B5EF4-FFF2-40B4-BE49-F238E27FC236}">
                <a16:creationId xmlns:a16="http://schemas.microsoft.com/office/drawing/2014/main" id="{B38F7443-46B7-33CD-53E3-0FF9B4019A2A}"/>
              </a:ext>
            </a:extLst>
          </p:cNvPr>
          <p:cNvPicPr>
            <a:picLocks noChangeAspect="1"/>
          </p:cNvPicPr>
          <p:nvPr/>
        </p:nvPicPr>
        <p:blipFill rotWithShape="1">
          <a:blip r:embed="rId7"/>
          <a:srcRect l="11865" t="25250" r="11550" b="38278"/>
          <a:stretch/>
        </p:blipFill>
        <p:spPr>
          <a:xfrm>
            <a:off x="3941365" y="2780928"/>
            <a:ext cx="1261269" cy="230937"/>
          </a:xfrm>
          <a:prstGeom prst="rect">
            <a:avLst/>
          </a:prstGeom>
        </p:spPr>
      </p:pic>
    </p:spTree>
    <p:extLst>
      <p:ext uri="{BB962C8B-B14F-4D97-AF65-F5344CB8AC3E}">
        <p14:creationId xmlns:p14="http://schemas.microsoft.com/office/powerpoint/2010/main" val="1349036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271C69B-9F3A-4E32-ADED-48D67BE8CBBC}"/>
              </a:ext>
            </a:extLst>
          </p:cNvPr>
          <p:cNvSpPr txBox="1"/>
          <p:nvPr/>
        </p:nvSpPr>
        <p:spPr>
          <a:xfrm>
            <a:off x="827584" y="981641"/>
            <a:ext cx="7776864" cy="2246769"/>
          </a:xfrm>
          <a:prstGeom prst="rect">
            <a:avLst/>
          </a:prstGeom>
          <a:noFill/>
          <a:ln>
            <a:noFill/>
          </a:ln>
        </p:spPr>
        <p:txBody>
          <a:bodyPr wrap="square" rtlCol="0">
            <a:spAutoFit/>
          </a:bodyPr>
          <a:lstStyle/>
          <a:p>
            <a:pPr algn="just"/>
            <a:r>
              <a:rPr lang="en-GB" sz="2800" b="1" dirty="0"/>
              <a:t>“What has really improved reproducibility in my own lab is to require that, </a:t>
            </a:r>
            <a:r>
              <a:rPr lang="en-GB" sz="2800" b="1" dirty="0">
                <a:solidFill>
                  <a:srgbClr val="FF0000"/>
                </a:solidFill>
              </a:rPr>
              <a:t>before paper submission</a:t>
            </a:r>
            <a:r>
              <a:rPr lang="en-GB" sz="2800" b="1" dirty="0"/>
              <a:t>, a team member not involved in the project tries to independently run the analyses and </a:t>
            </a:r>
            <a:r>
              <a:rPr lang="en-GB" sz="2800" b="1" dirty="0">
                <a:solidFill>
                  <a:srgbClr val="FF0000"/>
                </a:solidFill>
              </a:rPr>
              <a:t>reproduce the results</a:t>
            </a:r>
            <a:r>
              <a:rPr lang="en-GB" sz="2800" b="1" dirty="0"/>
              <a:t>”</a:t>
            </a:r>
            <a:endParaRPr lang="en-US" sz="2800" b="1" dirty="0"/>
          </a:p>
        </p:txBody>
      </p:sp>
      <p:sp>
        <p:nvSpPr>
          <p:cNvPr id="5" name="TextBox 4">
            <a:extLst>
              <a:ext uri="{FF2B5EF4-FFF2-40B4-BE49-F238E27FC236}">
                <a16:creationId xmlns:a16="http://schemas.microsoft.com/office/drawing/2014/main" id="{7FECB159-8567-424E-9755-AB0A37294D76}"/>
              </a:ext>
            </a:extLst>
          </p:cNvPr>
          <p:cNvSpPr txBox="1"/>
          <p:nvPr/>
        </p:nvSpPr>
        <p:spPr>
          <a:xfrm>
            <a:off x="6062722" y="6550223"/>
            <a:ext cx="3092834" cy="307777"/>
          </a:xfrm>
          <a:prstGeom prst="rect">
            <a:avLst/>
          </a:prstGeom>
          <a:noFill/>
          <a:ln>
            <a:noFill/>
          </a:ln>
        </p:spPr>
        <p:txBody>
          <a:bodyPr wrap="none" rtlCol="0">
            <a:spAutoFit/>
          </a:bodyPr>
          <a:lstStyle/>
          <a:p>
            <a:r>
              <a:rPr lang="en-GB" sz="1400"/>
              <a:t>Markowetz (2015) Gen. Biology, 16, 274</a:t>
            </a:r>
            <a:endParaRPr lang="en-US" sz="1400" dirty="0"/>
          </a:p>
        </p:txBody>
      </p:sp>
      <p:sp>
        <p:nvSpPr>
          <p:cNvPr id="3" name="TextBox 2">
            <a:extLst>
              <a:ext uri="{FF2B5EF4-FFF2-40B4-BE49-F238E27FC236}">
                <a16:creationId xmlns:a16="http://schemas.microsoft.com/office/drawing/2014/main" id="{E06C9EC5-465C-5DE1-EDE5-315E292D4F59}"/>
              </a:ext>
            </a:extLst>
          </p:cNvPr>
          <p:cNvSpPr txBox="1"/>
          <p:nvPr/>
        </p:nvSpPr>
        <p:spPr>
          <a:xfrm>
            <a:off x="2283432" y="4411472"/>
            <a:ext cx="4577136" cy="954107"/>
          </a:xfrm>
          <a:prstGeom prst="rect">
            <a:avLst/>
          </a:prstGeom>
          <a:noFill/>
          <a:ln>
            <a:noFill/>
          </a:ln>
        </p:spPr>
        <p:txBody>
          <a:bodyPr wrap="square">
            <a:spAutoFit/>
          </a:bodyPr>
          <a:lstStyle/>
          <a:p>
            <a:pPr marL="0" indent="0" algn="ctr">
              <a:buNone/>
            </a:pPr>
            <a:r>
              <a:rPr lang="en-US" sz="2800" dirty="0">
                <a:solidFill>
                  <a:srgbClr val="C00000"/>
                </a:solidFill>
              </a:rPr>
              <a:t>If results are not reproducible, you just published a “miracle”</a:t>
            </a:r>
          </a:p>
        </p:txBody>
      </p:sp>
    </p:spTree>
    <p:extLst>
      <p:ext uri="{BB962C8B-B14F-4D97-AF65-F5344CB8AC3E}">
        <p14:creationId xmlns:p14="http://schemas.microsoft.com/office/powerpoint/2010/main" val="33925712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D7FBCA-7093-7F0E-118C-61F2041C2BBF}"/>
              </a:ext>
            </a:extLst>
          </p:cNvPr>
          <p:cNvSpPr>
            <a:spLocks noGrp="1"/>
          </p:cNvSpPr>
          <p:nvPr>
            <p:ph idx="1"/>
          </p:nvPr>
        </p:nvSpPr>
        <p:spPr>
          <a:xfrm>
            <a:off x="313276" y="1988840"/>
            <a:ext cx="5698884" cy="2736304"/>
          </a:xfrm>
          <a:ln>
            <a:solidFill>
              <a:srgbClr val="0000FF"/>
            </a:solidFill>
          </a:ln>
        </p:spPr>
        <p:txBody>
          <a:bodyPr>
            <a:normAutofit/>
          </a:bodyPr>
          <a:lstStyle/>
          <a:p>
            <a:pPr marL="0" indent="0" algn="just">
              <a:buNone/>
            </a:pPr>
            <a:r>
              <a:rPr lang="en-GB" sz="2400" dirty="0">
                <a:solidFill>
                  <a:srgbClr val="C00000"/>
                </a:solidFill>
              </a:rPr>
              <a:t>FAIR nor data/software repositories nor (data) standards nor guidelines alone will make our (computational) research reproducible. It is far more complex……</a:t>
            </a:r>
          </a:p>
          <a:p>
            <a:pPr marL="0" indent="0" algn="just">
              <a:buNone/>
            </a:pPr>
            <a:endParaRPr lang="en-GB" sz="2400" dirty="0">
              <a:solidFill>
                <a:srgbClr val="C00000"/>
              </a:solidFill>
            </a:endParaRPr>
          </a:p>
          <a:p>
            <a:pPr marL="0" indent="0" algn="just">
              <a:buNone/>
            </a:pPr>
            <a:r>
              <a:rPr lang="en-GB" sz="2400" dirty="0">
                <a:solidFill>
                  <a:srgbClr val="C00000"/>
                </a:solidFill>
              </a:rPr>
              <a:t>…..and we need a practical implementation</a:t>
            </a:r>
            <a:endParaRPr lang="en-US" sz="2400" dirty="0">
              <a:solidFill>
                <a:srgbClr val="C00000"/>
              </a:solidFill>
            </a:endParaRPr>
          </a:p>
        </p:txBody>
      </p:sp>
      <p:pic>
        <p:nvPicPr>
          <p:cNvPr id="5" name="Picture 4">
            <a:extLst>
              <a:ext uri="{FF2B5EF4-FFF2-40B4-BE49-F238E27FC236}">
                <a16:creationId xmlns:a16="http://schemas.microsoft.com/office/drawing/2014/main" id="{02C249F3-99FB-9EDF-0574-A2EE4C8898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6096" y="1476747"/>
            <a:ext cx="4132407" cy="3760490"/>
          </a:xfrm>
          <a:prstGeom prst="rect">
            <a:avLst/>
          </a:prstGeom>
        </p:spPr>
      </p:pic>
    </p:spTree>
    <p:extLst>
      <p:ext uri="{BB962C8B-B14F-4D97-AF65-F5344CB8AC3E}">
        <p14:creationId xmlns:p14="http://schemas.microsoft.com/office/powerpoint/2010/main" val="2615079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07000-0B07-4654-BCF9-0A24B3544B9B}"/>
              </a:ext>
            </a:extLst>
          </p:cNvPr>
          <p:cNvSpPr>
            <a:spLocks noGrp="1"/>
          </p:cNvSpPr>
          <p:nvPr>
            <p:ph type="title"/>
          </p:nvPr>
        </p:nvSpPr>
        <p:spPr/>
        <p:txBody>
          <a:bodyPr>
            <a:normAutofit fontScale="90000"/>
          </a:bodyPr>
          <a:lstStyle/>
          <a:p>
            <a:r>
              <a:rPr lang="en-GB" dirty="0"/>
              <a:t>ENCORE: </a:t>
            </a:r>
            <a:r>
              <a:rPr lang="en-GB" dirty="0" err="1"/>
              <a:t>ENhancing</a:t>
            </a:r>
            <a:r>
              <a:rPr lang="en-GB" dirty="0"/>
              <a:t> </a:t>
            </a:r>
            <a:r>
              <a:rPr lang="en-GB" dirty="0" err="1"/>
              <a:t>COmputational</a:t>
            </a:r>
            <a:r>
              <a:rPr lang="en-GB" dirty="0"/>
              <a:t> </a:t>
            </a:r>
            <a:r>
              <a:rPr lang="en-GB" dirty="0" err="1"/>
              <a:t>REproducibility</a:t>
            </a:r>
            <a:endParaRPr lang="en-GB" dirty="0"/>
          </a:p>
        </p:txBody>
      </p:sp>
      <p:sp>
        <p:nvSpPr>
          <p:cNvPr id="4" name="TextBox 3">
            <a:extLst>
              <a:ext uri="{FF2B5EF4-FFF2-40B4-BE49-F238E27FC236}">
                <a16:creationId xmlns:a16="http://schemas.microsoft.com/office/drawing/2014/main" id="{8CB3DACB-517A-4F88-8277-05E7F86218EA}"/>
              </a:ext>
            </a:extLst>
          </p:cNvPr>
          <p:cNvSpPr txBox="1"/>
          <p:nvPr/>
        </p:nvSpPr>
        <p:spPr>
          <a:xfrm>
            <a:off x="707550" y="2132856"/>
            <a:ext cx="7853018" cy="3477875"/>
          </a:xfrm>
          <a:prstGeom prst="rect">
            <a:avLst/>
          </a:prstGeom>
          <a:noFill/>
          <a:ln>
            <a:noFill/>
          </a:ln>
        </p:spPr>
        <p:txBody>
          <a:bodyPr wrap="square" rtlCol="0">
            <a:spAutoFit/>
          </a:bodyPr>
          <a:lstStyle/>
          <a:p>
            <a:pPr marL="457200" indent="-457200" algn="just">
              <a:buFont typeface="Courier New" panose="02070309020205020404" pitchFamily="49" charset="0"/>
              <a:buChar char="o"/>
            </a:pPr>
            <a:r>
              <a:rPr lang="en-GB" sz="2000" dirty="0"/>
              <a:t>An (external) colleague not involved in the project should be able to independently run the analyses and reproduce our results</a:t>
            </a:r>
          </a:p>
          <a:p>
            <a:pPr marL="457200" indent="-457200" algn="just">
              <a:buFont typeface="Courier New" panose="02070309020205020404" pitchFamily="49" charset="0"/>
              <a:buChar char="o"/>
            </a:pPr>
            <a:endParaRPr lang="en-GB" sz="2000" dirty="0"/>
          </a:p>
          <a:p>
            <a:pPr marL="457200" indent="-457200" algn="just">
              <a:buFont typeface="Courier New" panose="02070309020205020404" pitchFamily="49" charset="0"/>
              <a:buChar char="o"/>
            </a:pPr>
            <a:r>
              <a:rPr lang="en-GB" sz="2000" dirty="0"/>
              <a:t>The project should be structured, transparent, traceable, and      understandable</a:t>
            </a:r>
          </a:p>
          <a:p>
            <a:pPr marL="457200" indent="-457200" algn="just">
              <a:buFont typeface="Courier New" panose="02070309020205020404" pitchFamily="49" charset="0"/>
              <a:buChar char="o"/>
            </a:pPr>
            <a:endParaRPr lang="en-GB" sz="2000" dirty="0"/>
          </a:p>
          <a:p>
            <a:pPr marL="457200" indent="-457200" algn="just">
              <a:buFont typeface="Courier New" panose="02070309020205020404" pitchFamily="49" charset="0"/>
              <a:buChar char="o"/>
            </a:pPr>
            <a:r>
              <a:rPr lang="en-GB" sz="2000" dirty="0"/>
              <a:t>All project information should be ‘integrated’ </a:t>
            </a:r>
          </a:p>
          <a:p>
            <a:pPr marL="457200" indent="-457200" algn="just">
              <a:buFont typeface="Courier New" panose="02070309020205020404" pitchFamily="49" charset="0"/>
              <a:buChar char="o"/>
            </a:pPr>
            <a:endParaRPr lang="en-US" sz="2000" dirty="0">
              <a:solidFill>
                <a:srgbClr val="C00000"/>
              </a:solidFill>
            </a:endParaRPr>
          </a:p>
          <a:p>
            <a:pPr marL="457200" indent="-457200" algn="just">
              <a:buFont typeface="Courier New" panose="02070309020205020404" pitchFamily="49" charset="0"/>
              <a:buChar char="o"/>
            </a:pPr>
            <a:r>
              <a:rPr lang="en-US" sz="2000" dirty="0"/>
              <a:t>Harmonized approach and best practices across our group (</a:t>
            </a:r>
            <a:r>
              <a:rPr lang="en-US" sz="2000" i="1" dirty="0"/>
              <a:t>not at individual level</a:t>
            </a:r>
            <a:r>
              <a:rPr lang="en-US" sz="2000" dirty="0"/>
              <a:t>)</a:t>
            </a:r>
          </a:p>
          <a:p>
            <a:pPr marL="457200" indent="-457200">
              <a:buFont typeface="Courier New" panose="02070309020205020404" pitchFamily="49" charset="0"/>
              <a:buChar char="o"/>
            </a:pPr>
            <a:endParaRPr lang="en-US" sz="2000" dirty="0"/>
          </a:p>
        </p:txBody>
      </p:sp>
      <p:sp>
        <p:nvSpPr>
          <p:cNvPr id="7" name="TextBox 6">
            <a:extLst>
              <a:ext uri="{FF2B5EF4-FFF2-40B4-BE49-F238E27FC236}">
                <a16:creationId xmlns:a16="http://schemas.microsoft.com/office/drawing/2014/main" id="{1545A4B6-B22B-40A6-A183-965AB85D8D2F}"/>
              </a:ext>
            </a:extLst>
          </p:cNvPr>
          <p:cNvSpPr txBox="1"/>
          <p:nvPr/>
        </p:nvSpPr>
        <p:spPr>
          <a:xfrm>
            <a:off x="683568" y="1365397"/>
            <a:ext cx="1748800" cy="461665"/>
          </a:xfrm>
          <a:prstGeom prst="rect">
            <a:avLst/>
          </a:prstGeom>
          <a:noFill/>
          <a:ln>
            <a:solidFill>
              <a:srgbClr val="FF0000"/>
            </a:solidFill>
          </a:ln>
        </p:spPr>
        <p:txBody>
          <a:bodyPr wrap="square">
            <a:spAutoFit/>
          </a:bodyPr>
          <a:lstStyle/>
          <a:p>
            <a:r>
              <a:rPr lang="en-US" sz="2400" dirty="0">
                <a:solidFill>
                  <a:srgbClr val="FF0000"/>
                </a:solidFill>
              </a:rPr>
              <a:t>Overall aim</a:t>
            </a:r>
          </a:p>
        </p:txBody>
      </p:sp>
      <p:sp>
        <p:nvSpPr>
          <p:cNvPr id="3" name="TextBox 2">
            <a:extLst>
              <a:ext uri="{FF2B5EF4-FFF2-40B4-BE49-F238E27FC236}">
                <a16:creationId xmlns:a16="http://schemas.microsoft.com/office/drawing/2014/main" id="{E584C503-571D-4389-1A1E-41742841E0EF}"/>
              </a:ext>
            </a:extLst>
          </p:cNvPr>
          <p:cNvSpPr txBox="1"/>
          <p:nvPr/>
        </p:nvSpPr>
        <p:spPr>
          <a:xfrm>
            <a:off x="2808279" y="6225292"/>
            <a:ext cx="3527441" cy="369332"/>
          </a:xfrm>
          <a:prstGeom prst="rect">
            <a:avLst/>
          </a:prstGeom>
          <a:noFill/>
          <a:ln>
            <a:noFill/>
          </a:ln>
        </p:spPr>
        <p:txBody>
          <a:bodyPr wrap="none" rtlCol="0">
            <a:spAutoFit/>
          </a:bodyPr>
          <a:lstStyle/>
          <a:p>
            <a:r>
              <a:rPr lang="en-US" i="1" dirty="0"/>
              <a:t>Not only for publication / archiving!</a:t>
            </a:r>
            <a:endParaRPr lang="en-GB" i="1" dirty="0"/>
          </a:p>
        </p:txBody>
      </p:sp>
    </p:spTree>
    <p:extLst>
      <p:ext uri="{BB962C8B-B14F-4D97-AF65-F5344CB8AC3E}">
        <p14:creationId xmlns:p14="http://schemas.microsoft.com/office/powerpoint/2010/main" val="18646480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999A6-6DAC-2F00-3861-2463684150DF}"/>
              </a:ext>
            </a:extLst>
          </p:cNvPr>
          <p:cNvSpPr>
            <a:spLocks noGrp="1"/>
          </p:cNvSpPr>
          <p:nvPr>
            <p:ph type="title"/>
          </p:nvPr>
        </p:nvSpPr>
        <p:spPr/>
        <p:txBody>
          <a:bodyPr>
            <a:normAutofit fontScale="90000"/>
          </a:bodyPr>
          <a:lstStyle/>
          <a:p>
            <a:r>
              <a:rPr lang="en-GB" dirty="0"/>
              <a:t>Why did we initiate ENCORE?</a:t>
            </a:r>
            <a:endParaRPr lang="en-US" dirty="0"/>
          </a:p>
        </p:txBody>
      </p:sp>
      <p:sp>
        <p:nvSpPr>
          <p:cNvPr id="3" name="Content Placeholder 2">
            <a:extLst>
              <a:ext uri="{FF2B5EF4-FFF2-40B4-BE49-F238E27FC236}">
                <a16:creationId xmlns:a16="http://schemas.microsoft.com/office/drawing/2014/main" id="{72D2659B-A337-869B-9693-DC8302826EB5}"/>
              </a:ext>
            </a:extLst>
          </p:cNvPr>
          <p:cNvSpPr>
            <a:spLocks noGrp="1"/>
          </p:cNvSpPr>
          <p:nvPr>
            <p:ph idx="1"/>
          </p:nvPr>
        </p:nvSpPr>
        <p:spPr/>
        <p:txBody>
          <a:bodyPr>
            <a:normAutofit fontScale="92500" lnSpcReduction="10000"/>
          </a:bodyPr>
          <a:lstStyle/>
          <a:p>
            <a:r>
              <a:rPr lang="en-US" dirty="0">
                <a:solidFill>
                  <a:srgbClr val="C00000"/>
                </a:solidFill>
              </a:rPr>
              <a:t>We generally cannot reproduce published results from other groups</a:t>
            </a:r>
            <a:r>
              <a:rPr lang="en-US" dirty="0"/>
              <a:t>; even if data and code is available;</a:t>
            </a:r>
          </a:p>
          <a:p>
            <a:endParaRPr lang="en-US" dirty="0"/>
          </a:p>
          <a:p>
            <a:r>
              <a:rPr lang="en-US" dirty="0">
                <a:solidFill>
                  <a:srgbClr val="C00000"/>
                </a:solidFill>
              </a:rPr>
              <a:t>We sometimes cannot reproduce our own results</a:t>
            </a:r>
          </a:p>
          <a:p>
            <a:pPr marL="0" indent="0">
              <a:buNone/>
            </a:pPr>
            <a:endParaRPr lang="en-US" dirty="0"/>
          </a:p>
          <a:p>
            <a:r>
              <a:rPr lang="en-US" dirty="0">
                <a:solidFill>
                  <a:srgbClr val="C00000"/>
                </a:solidFill>
              </a:rPr>
              <a:t>Computational details are generally not transparent</a:t>
            </a:r>
            <a:r>
              <a:rPr lang="en-US" dirty="0"/>
              <a:t> (e.g., how to check if we do not make (conceptual) errors in our software);</a:t>
            </a:r>
            <a:endParaRPr lang="en-US" dirty="0">
              <a:solidFill>
                <a:srgbClr val="C00000"/>
              </a:solidFill>
            </a:endParaRPr>
          </a:p>
          <a:p>
            <a:endParaRPr lang="en-US" dirty="0"/>
          </a:p>
          <a:p>
            <a:r>
              <a:rPr lang="en-US" dirty="0">
                <a:solidFill>
                  <a:srgbClr val="C00000"/>
                </a:solidFill>
              </a:rPr>
              <a:t>Requests from collaborators to reproduce/extend what we did for them in the past.</a:t>
            </a:r>
            <a:r>
              <a:rPr lang="en-US" dirty="0"/>
              <a:t> (sometimes from years ago).</a:t>
            </a:r>
          </a:p>
          <a:p>
            <a:endParaRPr lang="en-US" dirty="0">
              <a:solidFill>
                <a:srgbClr val="C00000"/>
              </a:solidFill>
            </a:endParaRPr>
          </a:p>
          <a:p>
            <a:r>
              <a:rPr lang="en-US" dirty="0">
                <a:solidFill>
                  <a:srgbClr val="C00000"/>
                </a:solidFill>
              </a:rPr>
              <a:t>Continuity of our research and support</a:t>
            </a:r>
          </a:p>
          <a:p>
            <a:endParaRPr lang="en-US" dirty="0">
              <a:solidFill>
                <a:srgbClr val="C00000"/>
              </a:solidFill>
            </a:endParaRPr>
          </a:p>
          <a:p>
            <a:r>
              <a:rPr lang="en-US" dirty="0">
                <a:solidFill>
                  <a:srgbClr val="C00000"/>
                </a:solidFill>
              </a:rPr>
              <a:t>Supervisors are (co)responsible for reproducibility</a:t>
            </a:r>
            <a:r>
              <a:rPr lang="en-US" dirty="0"/>
              <a:t> (i.e., we need transparency to check and give feedback)</a:t>
            </a:r>
            <a:endParaRPr lang="en-US" dirty="0">
              <a:solidFill>
                <a:srgbClr val="C00000"/>
              </a:solidFill>
            </a:endParaRPr>
          </a:p>
          <a:p>
            <a:endParaRPr lang="en-US" dirty="0">
              <a:solidFill>
                <a:srgbClr val="C00000"/>
              </a:solidFill>
            </a:endParaRPr>
          </a:p>
          <a:p>
            <a:r>
              <a:rPr lang="en-US" dirty="0">
                <a:solidFill>
                  <a:srgbClr val="C00000"/>
                </a:solidFill>
              </a:rPr>
              <a:t>(Prevent scientific misconduct)</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475511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4B2317-F470-B355-3C04-BC842FFBED4E}"/>
            </a:ext>
          </a:extLst>
        </p:cNvPr>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345C0F17-CA2A-8C19-F2DF-172050AE1424}"/>
              </a:ext>
            </a:extLst>
          </p:cNvPr>
          <p:cNvGraphicFramePr/>
          <p:nvPr>
            <p:extLst>
              <p:ext uri="{D42A27DB-BD31-4B8C-83A1-F6EECF244321}">
                <p14:modId xmlns:p14="http://schemas.microsoft.com/office/powerpoint/2010/main" val="3588734537"/>
              </p:ext>
            </p:extLst>
          </p:nvPr>
        </p:nvGraphicFramePr>
        <p:xfrm>
          <a:off x="107504" y="441613"/>
          <a:ext cx="8705574" cy="57892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83C1B25D-0223-322F-AFCD-680E4363B8B3}"/>
              </a:ext>
            </a:extLst>
          </p:cNvPr>
          <p:cNvSpPr txBox="1"/>
          <p:nvPr/>
        </p:nvSpPr>
        <p:spPr>
          <a:xfrm>
            <a:off x="327544" y="1992570"/>
            <a:ext cx="1578317" cy="646331"/>
          </a:xfrm>
          <a:prstGeom prst="rect">
            <a:avLst/>
          </a:prstGeom>
          <a:noFill/>
          <a:ln>
            <a:noFill/>
          </a:ln>
        </p:spPr>
        <p:txBody>
          <a:bodyPr wrap="none" rtlCol="0">
            <a:spAutoFit/>
          </a:bodyPr>
          <a:lstStyle/>
          <a:p>
            <a:pPr marL="285750" indent="-285750">
              <a:buFont typeface="Arial" panose="020B0604020202020204" pitchFamily="34" charset="0"/>
              <a:buChar char="•"/>
            </a:pPr>
            <a:r>
              <a:rPr lang="en-GB" dirty="0"/>
              <a:t>(Meta) data</a:t>
            </a:r>
          </a:p>
          <a:p>
            <a:pPr marL="285750" indent="-285750">
              <a:buFont typeface="Arial" panose="020B0604020202020204" pitchFamily="34" charset="0"/>
              <a:buChar char="•"/>
            </a:pPr>
            <a:r>
              <a:rPr lang="en-GB" dirty="0"/>
              <a:t>Parameters</a:t>
            </a:r>
          </a:p>
        </p:txBody>
      </p:sp>
      <p:sp>
        <p:nvSpPr>
          <p:cNvPr id="11" name="TextBox 10">
            <a:extLst>
              <a:ext uri="{FF2B5EF4-FFF2-40B4-BE49-F238E27FC236}">
                <a16:creationId xmlns:a16="http://schemas.microsoft.com/office/drawing/2014/main" id="{E03DD857-8DD6-C87B-7E16-66E2DAF63BEA}"/>
              </a:ext>
            </a:extLst>
          </p:cNvPr>
          <p:cNvSpPr txBox="1"/>
          <p:nvPr/>
        </p:nvSpPr>
        <p:spPr>
          <a:xfrm>
            <a:off x="5415125" y="5493057"/>
            <a:ext cx="1674185" cy="923330"/>
          </a:xfrm>
          <a:prstGeom prst="rect">
            <a:avLst/>
          </a:prstGeom>
          <a:noFill/>
          <a:ln>
            <a:noFill/>
          </a:ln>
        </p:spPr>
        <p:txBody>
          <a:bodyPr wrap="square">
            <a:spAutoFit/>
          </a:bodyPr>
          <a:lstStyle/>
          <a:p>
            <a:pPr marL="285750" indent="-285750">
              <a:buFont typeface="Arial" panose="020B0604020202020204" pitchFamily="34" charset="0"/>
              <a:buChar char="•"/>
            </a:pPr>
            <a:r>
              <a:rPr lang="en-GB" dirty="0"/>
              <a:t>R, Python</a:t>
            </a:r>
          </a:p>
          <a:p>
            <a:pPr marL="285750" indent="-285750">
              <a:buFont typeface="Arial" panose="020B0604020202020204" pitchFamily="34" charset="0"/>
              <a:buChar char="•"/>
            </a:pPr>
            <a:r>
              <a:rPr lang="en-GB" dirty="0"/>
              <a:t>C++, </a:t>
            </a:r>
            <a:r>
              <a:rPr lang="en-GB" dirty="0" err="1"/>
              <a:t>Matlab</a:t>
            </a:r>
            <a:endParaRPr lang="en-GB" dirty="0"/>
          </a:p>
          <a:p>
            <a:pPr marL="285750" indent="-285750">
              <a:buFont typeface="Arial" panose="020B0604020202020204" pitchFamily="34" charset="0"/>
              <a:buChar char="•"/>
            </a:pPr>
            <a:r>
              <a:rPr lang="en-GB" dirty="0"/>
              <a:t>Notebooks</a:t>
            </a:r>
          </a:p>
        </p:txBody>
      </p:sp>
      <p:sp>
        <p:nvSpPr>
          <p:cNvPr id="12" name="TextBox 11">
            <a:extLst>
              <a:ext uri="{FF2B5EF4-FFF2-40B4-BE49-F238E27FC236}">
                <a16:creationId xmlns:a16="http://schemas.microsoft.com/office/drawing/2014/main" id="{1ED9D0F6-0C2E-6B55-5744-EFE91DCD2E12}"/>
              </a:ext>
            </a:extLst>
          </p:cNvPr>
          <p:cNvSpPr txBox="1"/>
          <p:nvPr/>
        </p:nvSpPr>
        <p:spPr>
          <a:xfrm>
            <a:off x="6743581" y="1715571"/>
            <a:ext cx="2292915" cy="923330"/>
          </a:xfrm>
          <a:prstGeom prst="rect">
            <a:avLst/>
          </a:prstGeom>
          <a:noFill/>
          <a:ln>
            <a:noFill/>
          </a:ln>
        </p:spPr>
        <p:txBody>
          <a:bodyPr wrap="square">
            <a:spAutoFit/>
          </a:bodyPr>
          <a:lstStyle/>
          <a:p>
            <a:pPr marL="285750" indent="-285750">
              <a:buFont typeface="Arial" panose="020B0604020202020204" pitchFamily="34" charset="0"/>
              <a:buChar char="•"/>
            </a:pPr>
            <a:r>
              <a:rPr lang="en-GB" dirty="0"/>
              <a:t>Background info</a:t>
            </a:r>
          </a:p>
          <a:p>
            <a:pPr marL="285750" indent="-285750">
              <a:buFont typeface="Arial" panose="020B0604020202020204" pitchFamily="34" charset="0"/>
              <a:buChar char="•"/>
            </a:pPr>
            <a:r>
              <a:rPr lang="en-GB" dirty="0"/>
              <a:t>Literature</a:t>
            </a:r>
          </a:p>
          <a:p>
            <a:pPr marL="285750" indent="-285750">
              <a:buFont typeface="Arial" panose="020B0604020202020204" pitchFamily="34" charset="0"/>
              <a:buChar char="•"/>
            </a:pPr>
            <a:r>
              <a:rPr lang="en-GB" dirty="0"/>
              <a:t>Lab-journal</a:t>
            </a:r>
          </a:p>
        </p:txBody>
      </p:sp>
      <p:sp>
        <p:nvSpPr>
          <p:cNvPr id="13" name="TextBox 12">
            <a:extLst>
              <a:ext uri="{FF2B5EF4-FFF2-40B4-BE49-F238E27FC236}">
                <a16:creationId xmlns:a16="http://schemas.microsoft.com/office/drawing/2014/main" id="{7B2229AB-B2DB-13C9-3E8A-D5EF10A5ACC0}"/>
              </a:ext>
            </a:extLst>
          </p:cNvPr>
          <p:cNvSpPr txBox="1"/>
          <p:nvPr/>
        </p:nvSpPr>
        <p:spPr>
          <a:xfrm>
            <a:off x="5188273" y="256112"/>
            <a:ext cx="2127890" cy="923330"/>
          </a:xfrm>
          <a:prstGeom prst="rect">
            <a:avLst/>
          </a:prstGeom>
          <a:noFill/>
          <a:ln>
            <a:noFill/>
          </a:ln>
        </p:spPr>
        <p:txBody>
          <a:bodyPr wrap="none" rtlCol="0">
            <a:spAutoFit/>
          </a:bodyPr>
          <a:lstStyle/>
          <a:p>
            <a:pPr marL="285750" indent="-285750">
              <a:buFont typeface="Arial" panose="020B0604020202020204" pitchFamily="34" charset="0"/>
              <a:buChar char="•"/>
            </a:pPr>
            <a:r>
              <a:rPr lang="en-GB" dirty="0"/>
              <a:t>Tables</a:t>
            </a:r>
          </a:p>
          <a:p>
            <a:pPr marL="285750" indent="-285750">
              <a:buFont typeface="Arial" panose="020B0604020202020204" pitchFamily="34" charset="0"/>
              <a:buChar char="•"/>
            </a:pPr>
            <a:r>
              <a:rPr lang="en-GB" dirty="0"/>
              <a:t>Figures</a:t>
            </a:r>
          </a:p>
          <a:p>
            <a:pPr marL="285750" indent="-285750">
              <a:buFont typeface="Arial" panose="020B0604020202020204" pitchFamily="34" charset="0"/>
              <a:buChar char="•"/>
            </a:pPr>
            <a:r>
              <a:rPr lang="en-GB" dirty="0"/>
              <a:t>Intermediate files</a:t>
            </a:r>
          </a:p>
        </p:txBody>
      </p:sp>
    </p:spTree>
    <p:extLst>
      <p:ext uri="{BB962C8B-B14F-4D97-AF65-F5344CB8AC3E}">
        <p14:creationId xmlns:p14="http://schemas.microsoft.com/office/powerpoint/2010/main" val="2420889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713D6-942C-F53F-BCE5-0AB91E7062BC}"/>
              </a:ext>
            </a:extLst>
          </p:cNvPr>
          <p:cNvSpPr>
            <a:spLocks noGrp="1"/>
          </p:cNvSpPr>
          <p:nvPr>
            <p:ph type="title"/>
          </p:nvPr>
        </p:nvSpPr>
        <p:spPr>
          <a:xfrm>
            <a:off x="457200" y="274638"/>
            <a:ext cx="8229600" cy="490066"/>
          </a:xfrm>
        </p:spPr>
        <p:txBody>
          <a:bodyPr>
            <a:normAutofit/>
          </a:bodyPr>
          <a:lstStyle/>
          <a:p>
            <a:pPr>
              <a:lnSpc>
                <a:spcPct val="90000"/>
              </a:lnSpc>
            </a:pPr>
            <a:r>
              <a:rPr lang="en-GB"/>
              <a:t>Our approach: sFSS + GitHub</a:t>
            </a:r>
          </a:p>
        </p:txBody>
      </p:sp>
      <p:graphicFrame>
        <p:nvGraphicFramePr>
          <p:cNvPr id="5" name="Content Placeholder 2">
            <a:extLst>
              <a:ext uri="{FF2B5EF4-FFF2-40B4-BE49-F238E27FC236}">
                <a16:creationId xmlns:a16="http://schemas.microsoft.com/office/drawing/2014/main" id="{49FA8C70-BD2A-EF0D-A7A6-32C2A40D7BFA}"/>
              </a:ext>
            </a:extLst>
          </p:cNvPr>
          <p:cNvGraphicFramePr>
            <a:graphicFrameLocks noGrp="1"/>
          </p:cNvGraphicFramePr>
          <p:nvPr>
            <p:ph idx="1"/>
            <p:extLst>
              <p:ext uri="{D42A27DB-BD31-4B8C-83A1-F6EECF244321}">
                <p14:modId xmlns:p14="http://schemas.microsoft.com/office/powerpoint/2010/main" val="270144197"/>
              </p:ext>
            </p:extLst>
          </p:nvPr>
        </p:nvGraphicFramePr>
        <p:xfrm>
          <a:off x="457200" y="692696"/>
          <a:ext cx="8229600" cy="54726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6752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ángulo 87">
            <a:extLst>
              <a:ext uri="{FF2B5EF4-FFF2-40B4-BE49-F238E27FC236}">
                <a16:creationId xmlns:a16="http://schemas.microsoft.com/office/drawing/2014/main" id="{FDB454D1-786C-60FC-BBB1-F04051EC3F55}"/>
              </a:ext>
            </a:extLst>
          </p:cNvPr>
          <p:cNvSpPr/>
          <p:nvPr/>
        </p:nvSpPr>
        <p:spPr>
          <a:xfrm>
            <a:off x="1084512" y="1687055"/>
            <a:ext cx="6974976" cy="348389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2" name="Rectangle 11">
            <a:extLst>
              <a:ext uri="{FF2B5EF4-FFF2-40B4-BE49-F238E27FC236}">
                <a16:creationId xmlns:a16="http://schemas.microsoft.com/office/drawing/2014/main" id="{16174E1E-4940-E0C4-6C88-A923AFB7F9E0}"/>
              </a:ext>
            </a:extLst>
          </p:cNvPr>
          <p:cNvSpPr/>
          <p:nvPr/>
        </p:nvSpPr>
        <p:spPr>
          <a:xfrm>
            <a:off x="6976399" y="2025112"/>
            <a:ext cx="1019603" cy="3073301"/>
          </a:xfrm>
          <a:prstGeom prst="rect">
            <a:avLst/>
          </a:prstGeom>
          <a:solidFill>
            <a:srgbClr val="83C7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latin typeface="Helvetica" panose="020B0604020202020204" pitchFamily="34" charset="0"/>
              <a:cs typeface="Helvetica" panose="020B0604020202020204" pitchFamily="34" charset="0"/>
            </a:endParaRPr>
          </a:p>
        </p:txBody>
      </p:sp>
      <p:sp>
        <p:nvSpPr>
          <p:cNvPr id="98" name="Rectangle 97">
            <a:extLst>
              <a:ext uri="{FF2B5EF4-FFF2-40B4-BE49-F238E27FC236}">
                <a16:creationId xmlns:a16="http://schemas.microsoft.com/office/drawing/2014/main" id="{F3719E9C-DFCD-580B-372C-E61BA50678DC}"/>
              </a:ext>
            </a:extLst>
          </p:cNvPr>
          <p:cNvSpPr/>
          <p:nvPr/>
        </p:nvSpPr>
        <p:spPr>
          <a:xfrm>
            <a:off x="1449702" y="2025112"/>
            <a:ext cx="5467459" cy="3064321"/>
          </a:xfrm>
          <a:prstGeom prst="rect">
            <a:avLst/>
          </a:prstGeom>
          <a:solidFill>
            <a:srgbClr val="A8D6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C5DDCB54-DAFE-E8AE-03FE-2056045872D2}"/>
              </a:ext>
            </a:extLst>
          </p:cNvPr>
          <p:cNvSpPr txBox="1"/>
          <p:nvPr/>
        </p:nvSpPr>
        <p:spPr>
          <a:xfrm>
            <a:off x="3417473" y="2539843"/>
            <a:ext cx="1189293" cy="253916"/>
          </a:xfrm>
          <a:prstGeom prst="rect">
            <a:avLst/>
          </a:prstGeom>
          <a:solidFill>
            <a:srgbClr val="C8E4D9"/>
          </a:solidFill>
          <a:ln w="19050">
            <a:solidFill>
              <a:schemeClr val="bg1">
                <a:lumMod val="95000"/>
              </a:schemeClr>
            </a:solidFill>
          </a:ln>
        </p:spPr>
        <p:txBody>
          <a:bodyPr wrap="square" rtlCol="0">
            <a:spAutoFit/>
          </a:bodyPr>
          <a:lstStyle/>
          <a:p>
            <a:pPr algn="ctr"/>
            <a:r>
              <a:rPr lang="en-GB" sz="1050" b="1">
                <a:solidFill>
                  <a:srgbClr val="3E5B66"/>
                </a:solidFill>
                <a:latin typeface="Helvetica" panose="020B0604020202020204" pitchFamily="34" charset="0"/>
                <a:cs typeface="Helvetica" panose="020B0604020202020204" pitchFamily="34" charset="0"/>
              </a:rPr>
              <a:t>Project</a:t>
            </a:r>
            <a:endParaRPr lang="en-US" sz="1050" b="1">
              <a:solidFill>
                <a:srgbClr val="3E5B66"/>
              </a:solidFill>
              <a:latin typeface="Helvetica"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E3880026-A96B-CB02-152C-021C17336CD6}"/>
              </a:ext>
            </a:extLst>
          </p:cNvPr>
          <p:cNvSpPr txBox="1"/>
          <p:nvPr/>
        </p:nvSpPr>
        <p:spPr>
          <a:xfrm>
            <a:off x="5296980" y="2459052"/>
            <a:ext cx="1189293" cy="415498"/>
          </a:xfrm>
          <a:prstGeom prst="rect">
            <a:avLst/>
          </a:prstGeom>
          <a:solidFill>
            <a:srgbClr val="C8E4D9"/>
          </a:solidFill>
          <a:ln w="19050">
            <a:solidFill>
              <a:schemeClr val="bg1">
                <a:lumMod val="95000"/>
              </a:schemeClr>
            </a:solidFill>
          </a:ln>
        </p:spPr>
        <p:txBody>
          <a:bodyPr wrap="square" rtlCol="0">
            <a:spAutoFit/>
          </a:bodyPr>
          <a:lstStyle/>
          <a:p>
            <a:pPr algn="ctr"/>
            <a:r>
              <a:rPr lang="en-GB" sz="1050" b="1">
                <a:solidFill>
                  <a:srgbClr val="35535F"/>
                </a:solidFill>
                <a:latin typeface="Helvetica" panose="020B0604020202020204" pitchFamily="34" charset="0"/>
                <a:cs typeface="Helvetica" panose="020B0604020202020204" pitchFamily="34" charset="0"/>
              </a:rPr>
              <a:t>Project documentation</a:t>
            </a:r>
          </a:p>
        </p:txBody>
      </p:sp>
      <p:sp>
        <p:nvSpPr>
          <p:cNvPr id="7" name="TextBox 6">
            <a:extLst>
              <a:ext uri="{FF2B5EF4-FFF2-40B4-BE49-F238E27FC236}">
                <a16:creationId xmlns:a16="http://schemas.microsoft.com/office/drawing/2014/main" id="{43A83DDC-69C3-EF99-DAB1-E9349A56F9E8}"/>
              </a:ext>
            </a:extLst>
          </p:cNvPr>
          <p:cNvSpPr txBox="1"/>
          <p:nvPr/>
        </p:nvSpPr>
        <p:spPr>
          <a:xfrm>
            <a:off x="1678579" y="3142950"/>
            <a:ext cx="1189293" cy="253916"/>
          </a:xfrm>
          <a:prstGeom prst="rect">
            <a:avLst/>
          </a:prstGeom>
          <a:solidFill>
            <a:srgbClr val="C8E4D9"/>
          </a:solidFill>
          <a:ln w="19050">
            <a:solidFill>
              <a:schemeClr val="bg1">
                <a:lumMod val="95000"/>
              </a:schemeClr>
            </a:solidFill>
          </a:ln>
        </p:spPr>
        <p:txBody>
          <a:bodyPr wrap="square" rtlCol="0">
            <a:spAutoFit/>
          </a:bodyPr>
          <a:lstStyle/>
          <a:p>
            <a:pPr algn="ctr"/>
            <a:r>
              <a:rPr lang="en-GB" sz="1050" b="1">
                <a:solidFill>
                  <a:srgbClr val="E76F51"/>
                </a:solidFill>
                <a:latin typeface="Helvetica" panose="020B0604020202020204" pitchFamily="34" charset="0"/>
                <a:cs typeface="Helvetica" panose="020B0604020202020204" pitchFamily="34" charset="0"/>
              </a:rPr>
              <a:t>Data</a:t>
            </a:r>
            <a:endParaRPr lang="en-US" sz="1050" b="1">
              <a:solidFill>
                <a:srgbClr val="E76F51"/>
              </a:solidFill>
              <a:latin typeface="Helvetica" panose="020B0604020202020204" pitchFamily="34" charset="0"/>
              <a:cs typeface="Helvetica" panose="020B0604020202020204" pitchFamily="34" charset="0"/>
            </a:endParaRPr>
          </a:p>
        </p:txBody>
      </p:sp>
      <p:sp>
        <p:nvSpPr>
          <p:cNvPr id="8" name="TextBox 7">
            <a:extLst>
              <a:ext uri="{FF2B5EF4-FFF2-40B4-BE49-F238E27FC236}">
                <a16:creationId xmlns:a16="http://schemas.microsoft.com/office/drawing/2014/main" id="{DB52F8E7-C2B7-E591-3055-D57D48016EBD}"/>
              </a:ext>
            </a:extLst>
          </p:cNvPr>
          <p:cNvSpPr txBox="1"/>
          <p:nvPr/>
        </p:nvSpPr>
        <p:spPr>
          <a:xfrm>
            <a:off x="3420745" y="3146682"/>
            <a:ext cx="1189293" cy="253916"/>
          </a:xfrm>
          <a:prstGeom prst="rect">
            <a:avLst/>
          </a:prstGeom>
          <a:solidFill>
            <a:srgbClr val="C8E4D9"/>
          </a:solidFill>
          <a:ln w="19050">
            <a:solidFill>
              <a:schemeClr val="bg1">
                <a:lumMod val="95000"/>
              </a:schemeClr>
            </a:solidFill>
          </a:ln>
        </p:spPr>
        <p:txBody>
          <a:bodyPr wrap="square" rtlCol="0">
            <a:spAutoFit/>
          </a:bodyPr>
          <a:lstStyle/>
          <a:p>
            <a:pPr algn="ctr"/>
            <a:r>
              <a:rPr lang="en-GB" sz="1050" b="1">
                <a:solidFill>
                  <a:schemeClr val="tx1">
                    <a:lumMod val="85000"/>
                    <a:lumOff val="15000"/>
                  </a:schemeClr>
                </a:solidFill>
                <a:latin typeface="Helvetica" panose="020B0604020202020204" pitchFamily="34" charset="0"/>
                <a:cs typeface="Helvetica" panose="020B0604020202020204" pitchFamily="34" charset="0"/>
              </a:rPr>
              <a:t>Processing</a:t>
            </a:r>
            <a:endParaRPr lang="en-US" sz="1050" b="1">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9" name="TextBox 8">
            <a:extLst>
              <a:ext uri="{FF2B5EF4-FFF2-40B4-BE49-F238E27FC236}">
                <a16:creationId xmlns:a16="http://schemas.microsoft.com/office/drawing/2014/main" id="{EB5BFA05-E14A-C966-0B85-084D39FB5E24}"/>
              </a:ext>
            </a:extLst>
          </p:cNvPr>
          <p:cNvSpPr txBox="1"/>
          <p:nvPr/>
        </p:nvSpPr>
        <p:spPr>
          <a:xfrm>
            <a:off x="1678579" y="3802333"/>
            <a:ext cx="1189293" cy="253916"/>
          </a:xfrm>
          <a:prstGeom prst="rect">
            <a:avLst/>
          </a:prstGeom>
          <a:solidFill>
            <a:srgbClr val="C8E4D9"/>
          </a:solidFill>
          <a:ln w="19050">
            <a:solidFill>
              <a:schemeClr val="bg1">
                <a:lumMod val="95000"/>
              </a:schemeClr>
            </a:solidFill>
          </a:ln>
        </p:spPr>
        <p:txBody>
          <a:bodyPr wrap="square" rtlCol="0">
            <a:spAutoFit/>
          </a:bodyPr>
          <a:lstStyle/>
          <a:p>
            <a:pPr algn="ctr"/>
            <a:r>
              <a:rPr lang="en-GB" sz="1050" b="1">
                <a:solidFill>
                  <a:srgbClr val="E76F51"/>
                </a:solidFill>
                <a:latin typeface="Helvetica" panose="020B0604020202020204" pitchFamily="34" charset="0"/>
                <a:cs typeface="Helvetica" panose="020B0604020202020204" pitchFamily="34" charset="0"/>
              </a:rPr>
              <a:t>Data</a:t>
            </a:r>
            <a:endParaRPr lang="en-US" sz="1050" b="1">
              <a:solidFill>
                <a:srgbClr val="E76F51"/>
              </a:solidFill>
              <a:latin typeface="Helvetica" panose="020B0604020202020204" pitchFamily="34" charset="0"/>
              <a:cs typeface="Helvetica" panose="020B0604020202020204" pitchFamily="34" charset="0"/>
            </a:endParaRPr>
          </a:p>
        </p:txBody>
      </p:sp>
      <p:sp>
        <p:nvSpPr>
          <p:cNvPr id="10" name="TextBox 9">
            <a:extLst>
              <a:ext uri="{FF2B5EF4-FFF2-40B4-BE49-F238E27FC236}">
                <a16:creationId xmlns:a16="http://schemas.microsoft.com/office/drawing/2014/main" id="{DC4D4F35-6D0A-5C23-F0D1-339F2BFC2A80}"/>
              </a:ext>
            </a:extLst>
          </p:cNvPr>
          <p:cNvSpPr txBox="1"/>
          <p:nvPr/>
        </p:nvSpPr>
        <p:spPr>
          <a:xfrm>
            <a:off x="3120530" y="3802332"/>
            <a:ext cx="1703292" cy="253916"/>
          </a:xfrm>
          <a:prstGeom prst="rect">
            <a:avLst/>
          </a:prstGeom>
          <a:solidFill>
            <a:srgbClr val="C8E4D9"/>
          </a:solidFill>
          <a:ln w="19050">
            <a:solidFill>
              <a:schemeClr val="bg1">
                <a:lumMod val="95000"/>
              </a:schemeClr>
            </a:solidFill>
          </a:ln>
        </p:spPr>
        <p:txBody>
          <a:bodyPr wrap="square" rtlCol="0">
            <a:spAutoFit/>
          </a:bodyPr>
          <a:lstStyle/>
          <a:p>
            <a:pPr algn="ctr"/>
            <a:r>
              <a:rPr lang="en-GB" sz="1050" b="1" dirty="0" err="1">
                <a:solidFill>
                  <a:srgbClr val="424B6D"/>
                </a:solidFill>
                <a:latin typeface="Helvetica" panose="020B0604020202020204" pitchFamily="34" charset="0"/>
                <a:cs typeface="Helvetica" panose="020B0604020202020204" pitchFamily="34" charset="0"/>
              </a:rPr>
              <a:t>NameOfComputation</a:t>
            </a:r>
            <a:r>
              <a:rPr lang="en-GB" sz="1050" b="1" dirty="0">
                <a:solidFill>
                  <a:srgbClr val="424B6D"/>
                </a:solidFill>
                <a:latin typeface="Helvetica" panose="020B0604020202020204" pitchFamily="34" charset="0"/>
                <a:cs typeface="Helvetica" panose="020B0604020202020204" pitchFamily="34" charset="0"/>
              </a:rPr>
              <a:t> 1</a:t>
            </a:r>
            <a:endParaRPr lang="en-US" sz="1050" b="1" dirty="0">
              <a:solidFill>
                <a:srgbClr val="424B6D"/>
              </a:solidFill>
              <a:latin typeface="Helvetica" panose="020B0604020202020204" pitchFamily="34" charset="0"/>
              <a:cs typeface="Helvetica" panose="020B0604020202020204" pitchFamily="34" charset="0"/>
            </a:endParaRPr>
          </a:p>
        </p:txBody>
      </p:sp>
      <p:sp>
        <p:nvSpPr>
          <p:cNvPr id="11" name="TextBox 10">
            <a:extLst>
              <a:ext uri="{FF2B5EF4-FFF2-40B4-BE49-F238E27FC236}">
                <a16:creationId xmlns:a16="http://schemas.microsoft.com/office/drawing/2014/main" id="{AF918A66-8D3D-E226-A6B0-B3EE89218440}"/>
              </a:ext>
            </a:extLst>
          </p:cNvPr>
          <p:cNvSpPr txBox="1"/>
          <p:nvPr/>
        </p:nvSpPr>
        <p:spPr>
          <a:xfrm>
            <a:off x="1678579" y="4588570"/>
            <a:ext cx="1189293" cy="253916"/>
          </a:xfrm>
          <a:prstGeom prst="rect">
            <a:avLst/>
          </a:prstGeom>
          <a:solidFill>
            <a:srgbClr val="C8E4D9"/>
          </a:solidFill>
          <a:ln w="19050">
            <a:solidFill>
              <a:schemeClr val="bg1">
                <a:lumMod val="95000"/>
              </a:schemeClr>
            </a:solidFill>
          </a:ln>
        </p:spPr>
        <p:txBody>
          <a:bodyPr wrap="square" rtlCol="0">
            <a:spAutoFit/>
          </a:bodyPr>
          <a:lstStyle/>
          <a:p>
            <a:pPr algn="ctr"/>
            <a:r>
              <a:rPr lang="en-GB" sz="1050" b="1">
                <a:solidFill>
                  <a:srgbClr val="E76F51"/>
                </a:solidFill>
                <a:latin typeface="Helvetica" panose="020B0604020202020204" pitchFamily="34" charset="0"/>
                <a:cs typeface="Helvetica" panose="020B0604020202020204" pitchFamily="34" charset="0"/>
              </a:rPr>
              <a:t>Data</a:t>
            </a:r>
            <a:endParaRPr lang="en-US" sz="1050" b="1">
              <a:solidFill>
                <a:srgbClr val="E76F51"/>
              </a:solidFill>
              <a:latin typeface="Helvetica" panose="020B0604020202020204" pitchFamily="34" charset="0"/>
              <a:cs typeface="Helvetica" panose="020B0604020202020204" pitchFamily="34" charset="0"/>
            </a:endParaRPr>
          </a:p>
        </p:txBody>
      </p:sp>
      <p:cxnSp>
        <p:nvCxnSpPr>
          <p:cNvPr id="13" name="Straight Arrow Connector 12">
            <a:extLst>
              <a:ext uri="{FF2B5EF4-FFF2-40B4-BE49-F238E27FC236}">
                <a16:creationId xmlns:a16="http://schemas.microsoft.com/office/drawing/2014/main" id="{AB062DA9-8CCD-EB92-C405-92278115FB51}"/>
              </a:ext>
            </a:extLst>
          </p:cNvPr>
          <p:cNvCxnSpPr>
            <a:cxnSpLocks/>
            <a:stCxn id="5" idx="3"/>
            <a:endCxn id="6" idx="1"/>
          </p:cNvCxnSpPr>
          <p:nvPr/>
        </p:nvCxnSpPr>
        <p:spPr>
          <a:xfrm>
            <a:off x="4606766" y="2666801"/>
            <a:ext cx="690214" cy="0"/>
          </a:xfrm>
          <a:prstGeom prst="straightConnector1">
            <a:avLst/>
          </a:prstGeom>
          <a:ln w="57150">
            <a:solidFill>
              <a:srgbClr val="005549"/>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D7B771D-B6C6-CC27-8D6A-41636E0B814B}"/>
              </a:ext>
            </a:extLst>
          </p:cNvPr>
          <p:cNvCxnSpPr>
            <a:cxnSpLocks/>
            <a:stCxn id="8" idx="2"/>
            <a:endCxn id="10" idx="0"/>
          </p:cNvCxnSpPr>
          <p:nvPr/>
        </p:nvCxnSpPr>
        <p:spPr>
          <a:xfrm flipH="1">
            <a:off x="3972176" y="3400598"/>
            <a:ext cx="43216" cy="401734"/>
          </a:xfrm>
          <a:prstGeom prst="straightConnector1">
            <a:avLst/>
          </a:prstGeom>
          <a:ln w="57150">
            <a:solidFill>
              <a:srgbClr val="005549"/>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DBAE46C-4CA5-8922-2B40-E0E0D6B08EDF}"/>
              </a:ext>
            </a:extLst>
          </p:cNvPr>
          <p:cNvSpPr txBox="1"/>
          <p:nvPr/>
        </p:nvSpPr>
        <p:spPr>
          <a:xfrm rot="16200000">
            <a:off x="-280358" y="3430315"/>
            <a:ext cx="3064321" cy="253916"/>
          </a:xfrm>
          <a:prstGeom prst="rect">
            <a:avLst/>
          </a:prstGeom>
          <a:solidFill>
            <a:srgbClr val="A8D6C5"/>
          </a:solidFill>
          <a:ln>
            <a:noFill/>
          </a:ln>
        </p:spPr>
        <p:txBody>
          <a:bodyPr wrap="square" rtlCol="0">
            <a:spAutoFit/>
          </a:bodyPr>
          <a:lstStyle/>
          <a:p>
            <a:pPr algn="ctr"/>
            <a:r>
              <a:rPr lang="en-US" sz="1050" b="1">
                <a:solidFill>
                  <a:srgbClr val="005549"/>
                </a:solidFill>
                <a:latin typeface="Helvetica" panose="020B0604020202020204" pitchFamily="34" charset="0"/>
                <a:cs typeface="Helvetica" panose="020B0604020202020204" pitchFamily="34" charset="0"/>
              </a:rPr>
              <a:t>(4) </a:t>
            </a:r>
            <a:r>
              <a:rPr lang="en-US" sz="1050" b="1" err="1">
                <a:solidFill>
                  <a:srgbClr val="005549"/>
                </a:solidFill>
                <a:latin typeface="Helvetica" panose="020B0604020202020204" pitchFamily="34" charset="0"/>
                <a:cs typeface="Helvetica" panose="020B0604020202020204" pitchFamily="34" charset="0"/>
              </a:rPr>
              <a:t>sFSS</a:t>
            </a:r>
            <a:r>
              <a:rPr lang="en-US" sz="1050" b="1">
                <a:solidFill>
                  <a:srgbClr val="005549"/>
                </a:solidFill>
                <a:latin typeface="Helvetica" panose="020B0604020202020204" pitchFamily="34" charset="0"/>
                <a:cs typeface="Helvetica" panose="020B0604020202020204" pitchFamily="34" charset="0"/>
              </a:rPr>
              <a:t> Navigator</a:t>
            </a:r>
            <a:endParaRPr lang="en-GB" sz="1050" b="1">
              <a:solidFill>
                <a:srgbClr val="005549"/>
              </a:solidFill>
              <a:latin typeface="Helvetica"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08307C26-B06C-9114-40DF-6ECE1FFDA36D}"/>
              </a:ext>
            </a:extLst>
          </p:cNvPr>
          <p:cNvSpPr txBox="1"/>
          <p:nvPr/>
        </p:nvSpPr>
        <p:spPr>
          <a:xfrm>
            <a:off x="7092031" y="3059544"/>
            <a:ext cx="820157" cy="415498"/>
          </a:xfrm>
          <a:prstGeom prst="rect">
            <a:avLst/>
          </a:prstGeom>
          <a:solidFill>
            <a:schemeClr val="bg1">
              <a:lumMod val="95000"/>
            </a:schemeClr>
          </a:solidFill>
          <a:ln w="38100">
            <a:solidFill>
              <a:srgbClr val="F09C18"/>
            </a:solidFill>
          </a:ln>
        </p:spPr>
        <p:txBody>
          <a:bodyPr wrap="square" rtlCol="0">
            <a:spAutoFit/>
          </a:bodyPr>
          <a:lstStyle/>
          <a:p>
            <a:pPr algn="ctr"/>
            <a:r>
              <a:rPr lang="en-GB" sz="1050">
                <a:latin typeface="Helvetica" panose="020B0604020202020204" pitchFamily="34" charset="0"/>
                <a:cs typeface="Helvetica" panose="020B0604020202020204" pitchFamily="34" charset="0"/>
              </a:rPr>
              <a:t>(3) GitHub </a:t>
            </a:r>
          </a:p>
          <a:p>
            <a:pPr algn="ctr"/>
            <a:r>
              <a:rPr lang="en-GB" sz="1050">
                <a:latin typeface="Helvetica" panose="020B0604020202020204" pitchFamily="34" charset="0"/>
                <a:cs typeface="Helvetica" panose="020B0604020202020204" pitchFamily="34" charset="0"/>
              </a:rPr>
              <a:t>repository</a:t>
            </a:r>
            <a:endParaRPr lang="en-US" sz="1050">
              <a:latin typeface="Helvetica" panose="020B0604020202020204" pitchFamily="34" charset="0"/>
              <a:cs typeface="Helvetica" panose="020B0604020202020204" pitchFamily="34" charset="0"/>
            </a:endParaRPr>
          </a:p>
        </p:txBody>
      </p:sp>
      <p:cxnSp>
        <p:nvCxnSpPr>
          <p:cNvPr id="16" name="Straight Arrow Connector 15">
            <a:extLst>
              <a:ext uri="{FF2B5EF4-FFF2-40B4-BE49-F238E27FC236}">
                <a16:creationId xmlns:a16="http://schemas.microsoft.com/office/drawing/2014/main" id="{07FE5193-63A3-55E1-740E-BB7244ABDEDD}"/>
              </a:ext>
            </a:extLst>
          </p:cNvPr>
          <p:cNvCxnSpPr>
            <a:cxnSpLocks/>
            <a:stCxn id="8" idx="3"/>
            <a:endCxn id="3" idx="1"/>
          </p:cNvCxnSpPr>
          <p:nvPr/>
        </p:nvCxnSpPr>
        <p:spPr>
          <a:xfrm flipV="1">
            <a:off x="4610038" y="3267293"/>
            <a:ext cx="2481993" cy="6347"/>
          </a:xfrm>
          <a:prstGeom prst="straightConnector1">
            <a:avLst/>
          </a:prstGeom>
          <a:ln w="38100">
            <a:solidFill>
              <a:srgbClr val="005549"/>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50C5BFA-C87C-DEF2-F154-AA7ED76F643C}"/>
              </a:ext>
            </a:extLst>
          </p:cNvPr>
          <p:cNvSpPr txBox="1"/>
          <p:nvPr/>
        </p:nvSpPr>
        <p:spPr>
          <a:xfrm>
            <a:off x="1473097" y="2116536"/>
            <a:ext cx="5444063" cy="253916"/>
          </a:xfrm>
          <a:prstGeom prst="rect">
            <a:avLst/>
          </a:prstGeom>
          <a:noFill/>
          <a:ln>
            <a:noFill/>
          </a:ln>
        </p:spPr>
        <p:txBody>
          <a:bodyPr wrap="square" rtlCol="0">
            <a:spAutoFit/>
          </a:bodyPr>
          <a:lstStyle/>
          <a:p>
            <a:pPr algn="ctr"/>
            <a:r>
              <a:rPr lang="en-US" sz="1050" b="1">
                <a:solidFill>
                  <a:srgbClr val="005549"/>
                </a:solidFill>
                <a:latin typeface="Helvetica" panose="020B0604020202020204" pitchFamily="34" charset="0"/>
                <a:cs typeface="Helvetica" panose="020B0604020202020204" pitchFamily="34" charset="0"/>
              </a:rPr>
              <a:t>(1) standardized File System Structure (</a:t>
            </a:r>
            <a:r>
              <a:rPr lang="en-US" sz="1050" b="1" err="1">
                <a:solidFill>
                  <a:srgbClr val="005549"/>
                </a:solidFill>
                <a:latin typeface="Helvetica" panose="020B0604020202020204" pitchFamily="34" charset="0"/>
                <a:cs typeface="Helvetica" panose="020B0604020202020204" pitchFamily="34" charset="0"/>
              </a:rPr>
              <a:t>sFSS</a:t>
            </a:r>
            <a:r>
              <a:rPr lang="en-US" sz="1050" b="1">
                <a:solidFill>
                  <a:srgbClr val="005549"/>
                </a:solidFill>
                <a:latin typeface="Helvetica" panose="020B0604020202020204" pitchFamily="34" charset="0"/>
                <a:cs typeface="Helvetica" panose="020B0604020202020204" pitchFamily="34" charset="0"/>
              </a:rPr>
              <a:t>) template</a:t>
            </a:r>
          </a:p>
        </p:txBody>
      </p:sp>
      <p:sp>
        <p:nvSpPr>
          <p:cNvPr id="24" name="TextBox 23">
            <a:extLst>
              <a:ext uri="{FF2B5EF4-FFF2-40B4-BE49-F238E27FC236}">
                <a16:creationId xmlns:a16="http://schemas.microsoft.com/office/drawing/2014/main" id="{8C654345-65FE-65FF-A52D-4E68A74FD40E}"/>
              </a:ext>
            </a:extLst>
          </p:cNvPr>
          <p:cNvSpPr txBox="1"/>
          <p:nvPr/>
        </p:nvSpPr>
        <p:spPr>
          <a:xfrm>
            <a:off x="3388711" y="4581649"/>
            <a:ext cx="1269074" cy="253916"/>
          </a:xfrm>
          <a:prstGeom prst="rect">
            <a:avLst/>
          </a:prstGeom>
          <a:solidFill>
            <a:srgbClr val="C8E4D9"/>
          </a:solidFill>
          <a:ln w="19050">
            <a:solidFill>
              <a:schemeClr val="bg1">
                <a:lumMod val="95000"/>
              </a:schemeClr>
            </a:solidFill>
          </a:ln>
        </p:spPr>
        <p:txBody>
          <a:bodyPr wrap="square" rtlCol="0">
            <a:spAutoFit/>
          </a:bodyPr>
          <a:lstStyle/>
          <a:p>
            <a:pPr algn="ctr"/>
            <a:r>
              <a:rPr lang="en-GB" sz="1050" b="1">
                <a:solidFill>
                  <a:srgbClr val="3E6892"/>
                </a:solidFill>
                <a:latin typeface="Helvetica" panose="020B0604020202020204" pitchFamily="34" charset="0"/>
                <a:cs typeface="Helvetica" panose="020B0604020202020204" pitchFamily="34" charset="0"/>
              </a:rPr>
              <a:t>Code</a:t>
            </a:r>
            <a:endParaRPr lang="en-US" sz="1050" b="1">
              <a:solidFill>
                <a:srgbClr val="3E6892"/>
              </a:solidFill>
              <a:latin typeface="Helvetica" panose="020B0604020202020204" pitchFamily="34" charset="0"/>
              <a:cs typeface="Helvetica" panose="020B0604020202020204" pitchFamily="34" charset="0"/>
            </a:endParaRPr>
          </a:p>
        </p:txBody>
      </p:sp>
      <p:cxnSp>
        <p:nvCxnSpPr>
          <p:cNvPr id="25" name="Straight Arrow Connector 24">
            <a:extLst>
              <a:ext uri="{FF2B5EF4-FFF2-40B4-BE49-F238E27FC236}">
                <a16:creationId xmlns:a16="http://schemas.microsoft.com/office/drawing/2014/main" id="{4A7E7AFE-BACA-532C-2BF1-893B73B37B79}"/>
              </a:ext>
            </a:extLst>
          </p:cNvPr>
          <p:cNvCxnSpPr>
            <a:cxnSpLocks/>
            <a:stCxn id="10" idx="2"/>
            <a:endCxn id="24" idx="0"/>
          </p:cNvCxnSpPr>
          <p:nvPr/>
        </p:nvCxnSpPr>
        <p:spPr>
          <a:xfrm>
            <a:off x="3972176" y="4056248"/>
            <a:ext cx="51072" cy="525401"/>
          </a:xfrm>
          <a:prstGeom prst="straightConnector1">
            <a:avLst/>
          </a:prstGeom>
          <a:ln w="57150">
            <a:solidFill>
              <a:srgbClr val="005549"/>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4C0DE05-8782-AB8B-7C13-3E5E097D6472}"/>
              </a:ext>
            </a:extLst>
          </p:cNvPr>
          <p:cNvSpPr txBox="1"/>
          <p:nvPr/>
        </p:nvSpPr>
        <p:spPr>
          <a:xfrm>
            <a:off x="4989321" y="3808883"/>
            <a:ext cx="1789724" cy="253916"/>
          </a:xfrm>
          <a:prstGeom prst="rect">
            <a:avLst/>
          </a:prstGeom>
          <a:solidFill>
            <a:srgbClr val="C8E4D9"/>
          </a:solidFill>
          <a:ln w="19050">
            <a:solidFill>
              <a:schemeClr val="bg1">
                <a:lumMod val="95000"/>
              </a:schemeClr>
            </a:solidFill>
          </a:ln>
        </p:spPr>
        <p:txBody>
          <a:bodyPr wrap="square" rtlCol="0">
            <a:spAutoFit/>
          </a:bodyPr>
          <a:lstStyle/>
          <a:p>
            <a:pPr algn="ctr"/>
            <a:r>
              <a:rPr lang="en-GB" sz="1050" b="1" err="1">
                <a:solidFill>
                  <a:srgbClr val="424B6D"/>
                </a:solidFill>
                <a:latin typeface="Helvetica" panose="020B0604020202020204" pitchFamily="34" charset="0"/>
                <a:cs typeface="Helvetica" panose="020B0604020202020204" pitchFamily="34" charset="0"/>
              </a:rPr>
              <a:t>NameOfComputation</a:t>
            </a:r>
            <a:r>
              <a:rPr lang="en-GB" sz="1050" b="1">
                <a:solidFill>
                  <a:srgbClr val="424B6D"/>
                </a:solidFill>
                <a:latin typeface="Helvetica" panose="020B0604020202020204" pitchFamily="34" charset="0"/>
                <a:cs typeface="Helvetica" panose="020B0604020202020204" pitchFamily="34" charset="0"/>
              </a:rPr>
              <a:t> 2</a:t>
            </a:r>
            <a:endParaRPr lang="en-US" sz="1050" b="1">
              <a:solidFill>
                <a:srgbClr val="424B6D"/>
              </a:solidFill>
              <a:latin typeface="Helvetica" panose="020B0604020202020204" pitchFamily="34" charset="0"/>
              <a:cs typeface="Helvetica" panose="020B0604020202020204" pitchFamily="34" charset="0"/>
            </a:endParaRPr>
          </a:p>
        </p:txBody>
      </p:sp>
      <p:sp>
        <p:nvSpPr>
          <p:cNvPr id="52" name="TextBox 51">
            <a:extLst>
              <a:ext uri="{FF2B5EF4-FFF2-40B4-BE49-F238E27FC236}">
                <a16:creationId xmlns:a16="http://schemas.microsoft.com/office/drawing/2014/main" id="{C2B6DD32-0C99-B8EE-73BE-9D9E2EDCE08F}"/>
              </a:ext>
            </a:extLst>
          </p:cNvPr>
          <p:cNvSpPr txBox="1"/>
          <p:nvPr/>
        </p:nvSpPr>
        <p:spPr>
          <a:xfrm>
            <a:off x="5141222" y="4589527"/>
            <a:ext cx="1189293" cy="253916"/>
          </a:xfrm>
          <a:prstGeom prst="rect">
            <a:avLst/>
          </a:prstGeom>
          <a:solidFill>
            <a:srgbClr val="C8E4D9"/>
          </a:solidFill>
          <a:ln w="19050">
            <a:solidFill>
              <a:schemeClr val="bg1">
                <a:lumMod val="95000"/>
              </a:schemeClr>
            </a:solidFill>
          </a:ln>
        </p:spPr>
        <p:txBody>
          <a:bodyPr wrap="square" rtlCol="0">
            <a:spAutoFit/>
          </a:bodyPr>
          <a:lstStyle/>
          <a:p>
            <a:pPr algn="ctr"/>
            <a:r>
              <a:rPr lang="en-GB" sz="1050" b="1">
                <a:solidFill>
                  <a:srgbClr val="252525"/>
                </a:solidFill>
                <a:latin typeface="Helvetica" panose="020B0604020202020204" pitchFamily="34" charset="0"/>
                <a:cs typeface="Helvetica" panose="020B0604020202020204" pitchFamily="34" charset="0"/>
              </a:rPr>
              <a:t>Results</a:t>
            </a:r>
            <a:endParaRPr lang="en-US" sz="1050" b="1">
              <a:solidFill>
                <a:srgbClr val="252525"/>
              </a:solidFill>
              <a:latin typeface="Helvetica" panose="020B0604020202020204" pitchFamily="34" charset="0"/>
              <a:cs typeface="Helvetica" panose="020B0604020202020204" pitchFamily="34" charset="0"/>
            </a:endParaRPr>
          </a:p>
        </p:txBody>
      </p:sp>
      <p:cxnSp>
        <p:nvCxnSpPr>
          <p:cNvPr id="66" name="Connector: Elbow 65">
            <a:extLst>
              <a:ext uri="{FF2B5EF4-FFF2-40B4-BE49-F238E27FC236}">
                <a16:creationId xmlns:a16="http://schemas.microsoft.com/office/drawing/2014/main" id="{32055ED9-3F4C-A901-6BB7-695259AAED6C}"/>
              </a:ext>
            </a:extLst>
          </p:cNvPr>
          <p:cNvCxnSpPr>
            <a:cxnSpLocks/>
            <a:stCxn id="5" idx="2"/>
            <a:endCxn id="7" idx="0"/>
          </p:cNvCxnSpPr>
          <p:nvPr/>
        </p:nvCxnSpPr>
        <p:spPr>
          <a:xfrm rot="5400000">
            <a:off x="2968078" y="2098907"/>
            <a:ext cx="349191" cy="1738894"/>
          </a:xfrm>
          <a:prstGeom prst="bentConnector3">
            <a:avLst>
              <a:gd name="adj1" fmla="val 50000"/>
            </a:avLst>
          </a:prstGeom>
          <a:ln w="57150">
            <a:solidFill>
              <a:srgbClr val="005549"/>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9D07B198-7B5B-E180-CA72-63D7BF3E6537}"/>
              </a:ext>
            </a:extLst>
          </p:cNvPr>
          <p:cNvCxnSpPr>
            <a:stCxn id="8" idx="2"/>
            <a:endCxn id="9" idx="0"/>
          </p:cNvCxnSpPr>
          <p:nvPr/>
        </p:nvCxnSpPr>
        <p:spPr>
          <a:xfrm rot="5400000">
            <a:off x="2943442" y="2730382"/>
            <a:ext cx="401735" cy="1742166"/>
          </a:xfrm>
          <a:prstGeom prst="bentConnector3">
            <a:avLst/>
          </a:prstGeom>
          <a:ln w="57150">
            <a:solidFill>
              <a:srgbClr val="005549"/>
            </a:solidFill>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915DC83D-20FB-3085-33A7-D86AEAA94A51}"/>
              </a:ext>
            </a:extLst>
          </p:cNvPr>
          <p:cNvCxnSpPr>
            <a:cxnSpLocks/>
            <a:stCxn id="10" idx="2"/>
            <a:endCxn id="11" idx="0"/>
          </p:cNvCxnSpPr>
          <p:nvPr/>
        </p:nvCxnSpPr>
        <p:spPr>
          <a:xfrm rot="5400000">
            <a:off x="2856540" y="3472934"/>
            <a:ext cx="532322" cy="1698950"/>
          </a:xfrm>
          <a:prstGeom prst="bentConnector3">
            <a:avLst>
              <a:gd name="adj1" fmla="val 50000"/>
            </a:avLst>
          </a:prstGeom>
          <a:ln w="57150">
            <a:solidFill>
              <a:srgbClr val="005549"/>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EFCA587B-BD97-D2C3-06E6-09C259B4D430}"/>
              </a:ext>
            </a:extLst>
          </p:cNvPr>
          <p:cNvCxnSpPr>
            <a:cxnSpLocks/>
            <a:stCxn id="10" idx="2"/>
            <a:endCxn id="52" idx="0"/>
          </p:cNvCxnSpPr>
          <p:nvPr/>
        </p:nvCxnSpPr>
        <p:spPr>
          <a:xfrm rot="16200000" flipH="1">
            <a:off x="4587383" y="3441040"/>
            <a:ext cx="533279" cy="1763693"/>
          </a:xfrm>
          <a:prstGeom prst="bentConnector3">
            <a:avLst>
              <a:gd name="adj1" fmla="val 50000"/>
            </a:avLst>
          </a:prstGeom>
          <a:ln w="57150">
            <a:solidFill>
              <a:srgbClr val="005549"/>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B15E2923-5622-C066-73EA-0CFE4EAADF65}"/>
              </a:ext>
            </a:extLst>
          </p:cNvPr>
          <p:cNvCxnSpPr>
            <a:cxnSpLocks/>
            <a:stCxn id="8" idx="2"/>
            <a:endCxn id="45" idx="0"/>
          </p:cNvCxnSpPr>
          <p:nvPr/>
        </p:nvCxnSpPr>
        <p:spPr>
          <a:xfrm rot="16200000" flipH="1">
            <a:off x="4745645" y="2670344"/>
            <a:ext cx="408285" cy="1868791"/>
          </a:xfrm>
          <a:prstGeom prst="bentConnector3">
            <a:avLst/>
          </a:prstGeom>
          <a:ln w="57150">
            <a:solidFill>
              <a:srgbClr val="005549"/>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E2668E87-3443-4334-3EF9-9D94E50023C3}"/>
              </a:ext>
            </a:extLst>
          </p:cNvPr>
          <p:cNvSpPr txBox="1"/>
          <p:nvPr/>
        </p:nvSpPr>
        <p:spPr>
          <a:xfrm>
            <a:off x="5073983" y="3058170"/>
            <a:ext cx="1379233" cy="230832"/>
          </a:xfrm>
          <a:prstGeom prst="rect">
            <a:avLst/>
          </a:prstGeom>
          <a:noFill/>
          <a:ln>
            <a:noFill/>
          </a:ln>
        </p:spPr>
        <p:txBody>
          <a:bodyPr wrap="square" rtlCol="0">
            <a:spAutoFit/>
          </a:bodyPr>
          <a:lstStyle/>
          <a:p>
            <a:r>
              <a:rPr lang="en-US" sz="900">
                <a:solidFill>
                  <a:srgbClr val="005549"/>
                </a:solidFill>
                <a:latin typeface="Helvetica" panose="020B0604020202020204" pitchFamily="34" charset="0"/>
                <a:cs typeface="Helvetica" panose="020B0604020202020204" pitchFamily="34" charset="0"/>
              </a:rPr>
              <a:t>Code + documentation</a:t>
            </a:r>
            <a:endParaRPr lang="en-GB" sz="900">
              <a:solidFill>
                <a:srgbClr val="005549"/>
              </a:solidFill>
              <a:latin typeface="Helvetica" panose="020B0604020202020204" pitchFamily="34" charset="0"/>
              <a:cs typeface="Helvetica" panose="020B0604020202020204" pitchFamily="34" charset="0"/>
            </a:endParaRPr>
          </a:p>
        </p:txBody>
      </p:sp>
      <p:sp>
        <p:nvSpPr>
          <p:cNvPr id="100" name="TextBox 99">
            <a:extLst>
              <a:ext uri="{FF2B5EF4-FFF2-40B4-BE49-F238E27FC236}">
                <a16:creationId xmlns:a16="http://schemas.microsoft.com/office/drawing/2014/main" id="{0EE4AB05-2EF5-DA5D-902C-7D5216ECAEAE}"/>
              </a:ext>
            </a:extLst>
          </p:cNvPr>
          <p:cNvSpPr txBox="1"/>
          <p:nvPr/>
        </p:nvSpPr>
        <p:spPr>
          <a:xfrm>
            <a:off x="2812704" y="4858599"/>
            <a:ext cx="2671626" cy="253916"/>
          </a:xfrm>
          <a:prstGeom prst="rect">
            <a:avLst/>
          </a:prstGeom>
          <a:noFill/>
          <a:ln>
            <a:noFill/>
          </a:ln>
        </p:spPr>
        <p:txBody>
          <a:bodyPr wrap="square" rtlCol="0">
            <a:spAutoFit/>
          </a:bodyPr>
          <a:lstStyle/>
          <a:p>
            <a:r>
              <a:rPr lang="en-US" sz="1050" b="1">
                <a:solidFill>
                  <a:schemeClr val="accent5">
                    <a:lumMod val="75000"/>
                  </a:schemeClr>
                </a:solidFill>
                <a:latin typeface="Helvetica" panose="020B0604020202020204" pitchFamily="34" charset="0"/>
                <a:cs typeface="Helvetica" panose="020B0604020202020204" pitchFamily="34" charset="0"/>
              </a:rPr>
              <a:t>(2) Documentation in (pre-defined) files</a:t>
            </a:r>
            <a:endParaRPr lang="en-GB" sz="1050" b="1">
              <a:solidFill>
                <a:schemeClr val="accent5">
                  <a:lumMod val="75000"/>
                </a:schemeClr>
              </a:solidFill>
              <a:latin typeface="Helvetica" panose="020B0604020202020204" pitchFamily="34" charset="0"/>
              <a:cs typeface="Helvetica" panose="020B0604020202020204" pitchFamily="34" charset="0"/>
            </a:endParaRPr>
          </a:p>
        </p:txBody>
      </p:sp>
      <p:cxnSp>
        <p:nvCxnSpPr>
          <p:cNvPr id="35" name="Straight Arrow Connector 34">
            <a:extLst>
              <a:ext uri="{FF2B5EF4-FFF2-40B4-BE49-F238E27FC236}">
                <a16:creationId xmlns:a16="http://schemas.microsoft.com/office/drawing/2014/main" id="{57C0A7A9-3E94-F193-C3E5-B0562103D593}"/>
              </a:ext>
            </a:extLst>
          </p:cNvPr>
          <p:cNvCxnSpPr>
            <a:cxnSpLocks/>
            <a:stCxn id="5" idx="2"/>
            <a:endCxn id="8" idx="0"/>
          </p:cNvCxnSpPr>
          <p:nvPr/>
        </p:nvCxnSpPr>
        <p:spPr>
          <a:xfrm>
            <a:off x="4012120" y="2793759"/>
            <a:ext cx="3272" cy="352923"/>
          </a:xfrm>
          <a:prstGeom prst="straightConnector1">
            <a:avLst/>
          </a:prstGeom>
          <a:ln w="57150">
            <a:solidFill>
              <a:srgbClr val="005549"/>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BA06415-F574-8BE2-D226-6977BEAE1A67}"/>
              </a:ext>
            </a:extLst>
          </p:cNvPr>
          <p:cNvSpPr txBox="1"/>
          <p:nvPr/>
        </p:nvSpPr>
        <p:spPr>
          <a:xfrm>
            <a:off x="1136383" y="1726251"/>
            <a:ext cx="6859619" cy="253916"/>
          </a:xfrm>
          <a:prstGeom prst="rect">
            <a:avLst/>
          </a:prstGeom>
          <a:solidFill>
            <a:srgbClr val="83C7B0"/>
          </a:solidFill>
          <a:ln>
            <a:noFill/>
          </a:ln>
        </p:spPr>
        <p:txBody>
          <a:bodyPr wrap="square" rtlCol="0">
            <a:spAutoFit/>
          </a:bodyPr>
          <a:lstStyle/>
          <a:p>
            <a:pPr algn="ctr"/>
            <a:r>
              <a:rPr lang="en-US" sz="1050" b="1">
                <a:solidFill>
                  <a:srgbClr val="005549"/>
                </a:solidFill>
                <a:latin typeface="Helvetica" panose="020B0604020202020204" pitchFamily="34" charset="0"/>
                <a:cs typeface="Helvetica" panose="020B0604020202020204" pitchFamily="34" charset="0"/>
              </a:rPr>
              <a:t>(5) ENCORE user documentation</a:t>
            </a:r>
            <a:endParaRPr lang="en-GB" sz="1050" b="1">
              <a:solidFill>
                <a:srgbClr val="005549"/>
              </a:solidFill>
              <a:latin typeface="Helvetica" panose="020B0604020202020204" pitchFamily="34" charset="0"/>
              <a:cs typeface="Helvetica" panose="020B0604020202020204" pitchFamily="34" charset="0"/>
            </a:endParaRPr>
          </a:p>
        </p:txBody>
      </p:sp>
      <p:sp>
        <p:nvSpPr>
          <p:cNvPr id="15" name="Title 14">
            <a:extLst>
              <a:ext uri="{FF2B5EF4-FFF2-40B4-BE49-F238E27FC236}">
                <a16:creationId xmlns:a16="http://schemas.microsoft.com/office/drawing/2014/main" id="{7C8335DD-F7AA-451D-ED47-272F1FAD9E8A}"/>
              </a:ext>
            </a:extLst>
          </p:cNvPr>
          <p:cNvSpPr>
            <a:spLocks noGrp="1"/>
          </p:cNvSpPr>
          <p:nvPr>
            <p:ph type="title"/>
          </p:nvPr>
        </p:nvSpPr>
        <p:spPr/>
        <p:txBody>
          <a:bodyPr>
            <a:normAutofit fontScale="90000"/>
          </a:bodyPr>
          <a:lstStyle/>
          <a:p>
            <a:r>
              <a:rPr lang="en-US" dirty="0"/>
              <a:t>Overall setup</a:t>
            </a:r>
            <a:endParaRPr lang="en-GB" dirty="0"/>
          </a:p>
        </p:txBody>
      </p:sp>
      <p:pic>
        <p:nvPicPr>
          <p:cNvPr id="4" name="Picture 3">
            <a:extLst>
              <a:ext uri="{FF2B5EF4-FFF2-40B4-BE49-F238E27FC236}">
                <a16:creationId xmlns:a16="http://schemas.microsoft.com/office/drawing/2014/main" id="{9DA2D096-0A3B-ABEC-EEAD-E00C14BF5B16}"/>
              </a:ext>
            </a:extLst>
          </p:cNvPr>
          <p:cNvPicPr>
            <a:picLocks noChangeAspect="1"/>
          </p:cNvPicPr>
          <p:nvPr/>
        </p:nvPicPr>
        <p:blipFill>
          <a:blip r:embed="rId2"/>
          <a:stretch>
            <a:fillRect/>
          </a:stretch>
        </p:blipFill>
        <p:spPr>
          <a:xfrm>
            <a:off x="0" y="1170139"/>
            <a:ext cx="9144000" cy="4517721"/>
          </a:xfrm>
          <a:prstGeom prst="rect">
            <a:avLst/>
          </a:prstGeom>
        </p:spPr>
      </p:pic>
    </p:spTree>
    <p:extLst>
      <p:ext uri="{BB962C8B-B14F-4D97-AF65-F5344CB8AC3E}">
        <p14:creationId xmlns:p14="http://schemas.microsoft.com/office/powerpoint/2010/main" val="21217064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724901A-833D-7B41-326F-315DBCC104CA}"/>
              </a:ext>
            </a:extLst>
          </p:cNvPr>
          <p:cNvSpPr/>
          <p:nvPr/>
        </p:nvSpPr>
        <p:spPr>
          <a:xfrm>
            <a:off x="3015688" y="728700"/>
            <a:ext cx="6102678" cy="5400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F1AE47EC-6B9B-EE28-92B1-190DF5EA2CD1}"/>
              </a:ext>
            </a:extLst>
          </p:cNvPr>
          <p:cNvSpPr txBox="1"/>
          <p:nvPr/>
        </p:nvSpPr>
        <p:spPr>
          <a:xfrm>
            <a:off x="0" y="-3003"/>
            <a:ext cx="6947736" cy="6863417"/>
          </a:xfrm>
          <a:prstGeom prst="rect">
            <a:avLst/>
          </a:prstGeom>
          <a:solidFill>
            <a:schemeClr val="bg1"/>
          </a:solidFill>
          <a:ln w="3175">
            <a:solidFill>
              <a:srgbClr val="264653"/>
            </a:solidFill>
          </a:ln>
        </p:spPr>
        <p:txBody>
          <a:bodyPr wrap="none" rtlCol="0">
            <a:spAutoFit/>
          </a:bodyPr>
          <a:lstStyle/>
          <a:p>
            <a:r>
              <a:rPr lang="en-US" sz="1000" b="1" dirty="0" err="1">
                <a:solidFill>
                  <a:srgbClr val="264653"/>
                </a:solidFill>
                <a:latin typeface="Cascadia Code" panose="020B0609020000020004" pitchFamily="49" charset="0"/>
                <a:ea typeface="Cascadia Code" panose="020B0609020000020004" pitchFamily="49" charset="0"/>
                <a:cs typeface="Cascadia Code" panose="020B0609020000020004" pitchFamily="49" charset="0"/>
              </a:rPr>
              <a:t>ID_ProjectName</a:t>
            </a:r>
            <a:r>
              <a:rPr lang="en-US" sz="1000" b="1" dirty="0">
                <a:solidFill>
                  <a:srgbClr val="264653"/>
                </a:solidFill>
                <a:latin typeface="Cascadia Code" panose="020B0609020000020004" pitchFamily="49" charset="0"/>
                <a:ea typeface="Cascadia Code" panose="020B0609020000020004" pitchFamily="49" charset="0"/>
                <a:cs typeface="Cascadia Code" panose="020B0609020000020004" pitchFamily="49" charset="0"/>
              </a:rPr>
              <a:t>	</a:t>
            </a:r>
            <a:r>
              <a:rPr lang="en-US" sz="1000" dirty="0">
                <a:solidFill>
                  <a:srgbClr val="E0AE30"/>
                </a:solidFill>
                <a:latin typeface="Cascadia Code" panose="020B0609020000020004" pitchFamily="49" charset="0"/>
                <a:ea typeface="Cascadia Code" panose="020B0609020000020004" pitchFamily="49" charset="0"/>
                <a:cs typeface="Cascadia Code" panose="020B0609020000020004" pitchFamily="49" charset="0"/>
              </a:rPr>
              <a:t>	00_README-FIRST.{md, txt}</a:t>
            </a:r>
          </a:p>
          <a:p>
            <a:pPr lvl="5"/>
            <a:r>
              <a:rPr lang="en-US" sz="1000" dirty="0">
                <a:solidFill>
                  <a:srgbClr val="E0AE30"/>
                </a:solidFill>
                <a:latin typeface="Cascadia Code" panose="020B0609020000020004" pitchFamily="49" charset="0"/>
                <a:ea typeface="Cascadia Code" panose="020B0609020000020004" pitchFamily="49" charset="0"/>
                <a:cs typeface="Cascadia Code" panose="020B0609020000020004" pitchFamily="49" charset="0"/>
              </a:rPr>
              <a:t>	0_GETTINGSTARTED.{docx, </a:t>
            </a:r>
            <a:r>
              <a:rPr lang="en-US" sz="1000" dirty="0" err="1">
                <a:solidFill>
                  <a:srgbClr val="E0AE30"/>
                </a:solidFill>
                <a:latin typeface="Cascadia Code" panose="020B0609020000020004" pitchFamily="49" charset="0"/>
                <a:ea typeface="Cascadia Code" panose="020B0609020000020004" pitchFamily="49" charset="0"/>
                <a:cs typeface="Cascadia Code" panose="020B0609020000020004" pitchFamily="49" charset="0"/>
              </a:rPr>
              <a:t>tex</a:t>
            </a:r>
            <a:r>
              <a:rPr lang="en-US" sz="1000" dirty="0">
                <a:solidFill>
                  <a:srgbClr val="E0AE30"/>
                </a:solidFill>
                <a:latin typeface="Cascadia Code" panose="020B0609020000020004" pitchFamily="49" charset="0"/>
                <a:ea typeface="Cascadia Code" panose="020B0609020000020004" pitchFamily="49" charset="0"/>
                <a:cs typeface="Cascadia Code" panose="020B0609020000020004" pitchFamily="49" charset="0"/>
              </a:rPr>
              <a:t>, txt, html}</a:t>
            </a:r>
          </a:p>
          <a:p>
            <a:pPr lvl="5"/>
            <a:r>
              <a:rPr lang="en-US" sz="1000" dirty="0">
                <a:solidFill>
                  <a:srgbClr val="E0AE30"/>
                </a:solidFill>
                <a:latin typeface="Cascadia Code" panose="020B0609020000020004" pitchFamily="49" charset="0"/>
                <a:ea typeface="Cascadia Code" panose="020B0609020000020004" pitchFamily="49" charset="0"/>
                <a:cs typeface="Cascadia Code" panose="020B0609020000020004" pitchFamily="49" charset="0"/>
              </a:rPr>
              <a:t>	0_PROJECT.md</a:t>
            </a:r>
          </a:p>
          <a:p>
            <a:pPr lvl="5"/>
            <a:r>
              <a:rPr lang="en-GB" sz="1000" dirty="0">
                <a:solidFill>
                  <a:srgbClr val="E0AE30"/>
                </a:solidFill>
                <a:latin typeface="Cascadia Code" panose="020B0609020000020004" pitchFamily="49" charset="0"/>
                <a:ea typeface="Cascadia Code" panose="020B0609020000020004" pitchFamily="49" charset="0"/>
                <a:cs typeface="Cascadia Code" panose="020B0609020000020004" pitchFamily="49" charset="0"/>
              </a:rPr>
              <a:t>	1_Step-by-Step-ENCORE-Guide.{</a:t>
            </a:r>
            <a:r>
              <a:rPr lang="en-GB" sz="1000" dirty="0" err="1">
                <a:solidFill>
                  <a:srgbClr val="E0AE30"/>
                </a:solidFill>
                <a:latin typeface="Cascadia Code" panose="020B0609020000020004" pitchFamily="49" charset="0"/>
                <a:ea typeface="Cascadia Code" panose="020B0609020000020004" pitchFamily="49" charset="0"/>
                <a:cs typeface="Cascadia Code" panose="020B0609020000020004" pitchFamily="49" charset="0"/>
              </a:rPr>
              <a:t>docx,pdf</a:t>
            </a:r>
            <a:r>
              <a:rPr lang="en-GB" sz="1000" dirty="0">
                <a:solidFill>
                  <a:srgbClr val="E0AE30"/>
                </a:solidFill>
                <a:latin typeface="Cascadia Code" panose="020B0609020000020004" pitchFamily="49" charset="0"/>
                <a:ea typeface="Cascadia Code" panose="020B0609020000020004" pitchFamily="49" charset="0"/>
                <a:cs typeface="Cascadia Code" panose="020B0609020000020004" pitchFamily="49" charset="0"/>
              </a:rPr>
              <a:t>}</a:t>
            </a:r>
          </a:p>
          <a:p>
            <a:pPr lvl="5"/>
            <a:r>
              <a:rPr lang="en-GB" sz="1000" dirty="0">
                <a:solidFill>
                  <a:srgbClr val="E0AE30"/>
                </a:solidFill>
                <a:latin typeface="Cascadia Code" panose="020B0609020000020004" pitchFamily="49" charset="0"/>
                <a:ea typeface="Cascadia Code" panose="020B0609020000020004" pitchFamily="49" charset="0"/>
                <a:cs typeface="Cascadia Code" panose="020B0609020000020004" pitchFamily="49" charset="0"/>
              </a:rPr>
              <a:t>	2_CITATION.{md, txt}</a:t>
            </a:r>
          </a:p>
          <a:p>
            <a:pPr lvl="5"/>
            <a:r>
              <a:rPr lang="en-GB" sz="1000" dirty="0">
                <a:solidFill>
                  <a:srgbClr val="E0AE30"/>
                </a:solidFill>
                <a:latin typeface="Cascadia Code" panose="020B0609020000020004" pitchFamily="49" charset="0"/>
                <a:ea typeface="Cascadia Code" panose="020B0609020000020004" pitchFamily="49" charset="0"/>
                <a:cs typeface="Cascadia Code" panose="020B0609020000020004" pitchFamily="49" charset="0"/>
              </a:rPr>
              <a:t>	Navigate.py / Navigate_U.sh / Test_Navigate_Module.py</a:t>
            </a:r>
          </a:p>
          <a:p>
            <a:pPr lvl="5"/>
            <a:r>
              <a:rPr lang="en-GB" sz="1000" dirty="0">
                <a:solidFill>
                  <a:srgbClr val="E0AE30"/>
                </a:solidFill>
                <a:latin typeface="Cascadia Code" panose="020B0609020000020004" pitchFamily="49" charset="0"/>
                <a:ea typeface="Cascadia Code" panose="020B0609020000020004" pitchFamily="49" charset="0"/>
                <a:cs typeface="Cascadia Code" panose="020B0609020000020004" pitchFamily="49" charset="0"/>
              </a:rPr>
              <a:t>	</a:t>
            </a:r>
            <a:r>
              <a:rPr lang="en-GB" sz="1000" dirty="0" err="1">
                <a:solidFill>
                  <a:srgbClr val="E0AE30"/>
                </a:solidFill>
                <a:latin typeface="Cascadia Code" panose="020B0609020000020004" pitchFamily="49" charset="0"/>
                <a:ea typeface="Cascadia Code" panose="020B0609020000020004" pitchFamily="49" charset="0"/>
                <a:cs typeface="Cascadia Code" panose="020B0609020000020004" pitchFamily="49" charset="0"/>
              </a:rPr>
              <a:t>Navigation.conf</a:t>
            </a:r>
            <a:endParaRPr lang="en-GB" sz="1000" dirty="0">
              <a:solidFill>
                <a:srgbClr val="E0AE30"/>
              </a:solidFill>
              <a:latin typeface="Cascadia Code" panose="020B0609020000020004" pitchFamily="49" charset="0"/>
              <a:ea typeface="Cascadia Code" panose="020B0609020000020004" pitchFamily="49" charset="0"/>
              <a:cs typeface="Cascadia Code" panose="020B0609020000020004" pitchFamily="49" charset="0"/>
            </a:endParaRPr>
          </a:p>
          <a:p>
            <a:endParaRPr lang="en-US" sz="1000" b="1" dirty="0">
              <a:solidFill>
                <a:srgbClr val="264653"/>
              </a:solidFill>
              <a:latin typeface="Cascadia Code" panose="020B0609020000020004" pitchFamily="49" charset="0"/>
              <a:ea typeface="Cascadia Code" panose="020B0609020000020004" pitchFamily="49" charset="0"/>
              <a:cs typeface="Cascadia Code" panose="020B0609020000020004" pitchFamily="49" charset="0"/>
            </a:endParaRPr>
          </a:p>
          <a:p>
            <a:pPr marL="128588" indent="-128588">
              <a:buFont typeface="Courier New" panose="02070309020205020404" pitchFamily="49" charset="0"/>
              <a:buChar char="o"/>
            </a:pPr>
            <a:r>
              <a:rPr lang="en-US" sz="1000" dirty="0">
                <a:solidFill>
                  <a:srgbClr val="264653"/>
                </a:solidFill>
                <a:latin typeface="Cascadia Code" panose="020B0609020000020004" pitchFamily="49" charset="0"/>
                <a:ea typeface="Cascadia Code" panose="020B0609020000020004" pitchFamily="49" charset="0"/>
                <a:cs typeface="Cascadia Code" panose="020B0609020000020004" pitchFamily="49" charset="0"/>
              </a:rPr>
              <a:t>.navigate</a:t>
            </a:r>
            <a:r>
              <a:rPr lang="en-US" sz="1000" dirty="0">
                <a:solidFill>
                  <a:srgbClr val="E0AE30"/>
                </a:solidFill>
                <a:latin typeface="Cascadia Code" panose="020B0609020000020004" pitchFamily="49" charset="0"/>
                <a:ea typeface="Cascadia Code" panose="020B0609020000020004" pitchFamily="49" charset="0"/>
                <a:cs typeface="Cascadia Code" panose="020B0609020000020004" pitchFamily="49" charset="0"/>
              </a:rPr>
              <a:t>	</a:t>
            </a:r>
            <a:endParaRPr lang="en-GB" sz="1000" dirty="0">
              <a:solidFill>
                <a:srgbClr val="E0AE30"/>
              </a:solidFill>
              <a:latin typeface="Cascadia Code" panose="020B0609020000020004" pitchFamily="49" charset="0"/>
              <a:ea typeface="Cascadia Code" panose="020B0609020000020004" pitchFamily="49" charset="0"/>
              <a:cs typeface="Cascadia Code" panose="020B0609020000020004" pitchFamily="49" charset="0"/>
            </a:endParaRPr>
          </a:p>
          <a:p>
            <a:pPr marL="128588" indent="-128588">
              <a:buFont typeface="Courier New" panose="02070309020205020404" pitchFamily="49" charset="0"/>
              <a:buChar char="o"/>
            </a:pPr>
            <a:r>
              <a:rPr lang="en-US" sz="1000" b="1" dirty="0">
                <a:solidFill>
                  <a:srgbClr val="E76F51"/>
                </a:solidFill>
                <a:latin typeface="Cascadia Code" panose="020B0609020000020004" pitchFamily="49" charset="0"/>
                <a:ea typeface="Cascadia Code" panose="020B0609020000020004" pitchFamily="49" charset="0"/>
                <a:cs typeface="Cascadia Code" panose="020B0609020000020004" pitchFamily="49" charset="0"/>
              </a:rPr>
              <a:t>Data</a:t>
            </a:r>
            <a:r>
              <a:rPr lang="en-US" sz="1000" b="1" dirty="0">
                <a:solidFill>
                  <a:srgbClr val="00B050"/>
                </a:solidFill>
                <a:latin typeface="Cascadia Code" panose="020B0609020000020004" pitchFamily="49" charset="0"/>
                <a:ea typeface="Cascadia Code" panose="020B0609020000020004" pitchFamily="49" charset="0"/>
                <a:cs typeface="Cascadia Code" panose="020B0609020000020004" pitchFamily="49" charset="0"/>
              </a:rPr>
              <a:t>  </a:t>
            </a:r>
            <a:r>
              <a:rPr lang="en-US" sz="1000" dirty="0">
                <a:solidFill>
                  <a:schemeClr val="accent6">
                    <a:lumMod val="50000"/>
                  </a:schemeClr>
                </a:solidFill>
                <a:latin typeface="Cascadia Code" panose="020B0609020000020004" pitchFamily="49" charset="0"/>
                <a:ea typeface="Cascadia Code" panose="020B0609020000020004" pitchFamily="49" charset="0"/>
                <a:cs typeface="Cascadia Code" panose="020B0609020000020004" pitchFamily="49" charset="0"/>
              </a:rPr>
              <a:t>                		</a:t>
            </a:r>
            <a:r>
              <a:rPr lang="en-US" sz="1000" dirty="0">
                <a:solidFill>
                  <a:srgbClr val="E0AE30"/>
                </a:solidFill>
                <a:latin typeface="Cascadia Code" panose="020B0609020000020004" pitchFamily="49" charset="0"/>
                <a:ea typeface="Cascadia Code" panose="020B0609020000020004" pitchFamily="49" charset="0"/>
                <a:cs typeface="Cascadia Code" panose="020B0609020000020004" pitchFamily="49" charset="0"/>
              </a:rPr>
              <a:t>0_README.md</a:t>
            </a:r>
            <a:endParaRPr lang="en-US" sz="1000" b="1" dirty="0">
              <a:solidFill>
                <a:srgbClr val="E0AE30"/>
              </a:solidFill>
              <a:latin typeface="Cascadia Code" panose="020B0609020000020004" pitchFamily="49" charset="0"/>
              <a:ea typeface="Cascadia Code" panose="020B0609020000020004" pitchFamily="49" charset="0"/>
              <a:cs typeface="Cascadia Code" panose="020B0609020000020004" pitchFamily="49" charset="0"/>
            </a:endParaRPr>
          </a:p>
          <a:p>
            <a:pPr marL="471488" lvl="1" indent="-128588">
              <a:buFont typeface="Arial" panose="020B0604020202020204" pitchFamily="34" charset="0"/>
              <a:buChar char="•"/>
            </a:pPr>
            <a:r>
              <a:rPr lang="en-US" sz="1000" dirty="0">
                <a:solidFill>
                  <a:srgbClr val="E76F51"/>
                </a:solidFill>
                <a:latin typeface="Cascadia Code" panose="020B0609020000020004" pitchFamily="49" charset="0"/>
                <a:ea typeface="Cascadia Code" panose="020B0609020000020004" pitchFamily="49" charset="0"/>
                <a:cs typeface="Cascadia Code" panose="020B0609020000020004" pitchFamily="49" charset="0"/>
              </a:rPr>
              <a:t>NameOfDataset_1</a:t>
            </a:r>
          </a:p>
          <a:p>
            <a:pPr marL="814388" lvl="2" indent="-128588">
              <a:buFont typeface="Arial" panose="020B0604020202020204" pitchFamily="34" charset="0"/>
              <a:buChar char="•"/>
            </a:pPr>
            <a:r>
              <a:rPr lang="en-US" sz="1000" dirty="0">
                <a:solidFill>
                  <a:srgbClr val="E76F51"/>
                </a:solidFill>
                <a:latin typeface="Cascadia Code" panose="020B0609020000020004" pitchFamily="49" charset="0"/>
                <a:ea typeface="Cascadia Code" panose="020B0609020000020004" pitchFamily="49" charset="0"/>
                <a:cs typeface="Cascadia Code" panose="020B0609020000020004" pitchFamily="49" charset="0"/>
              </a:rPr>
              <a:t>Meta</a:t>
            </a:r>
            <a:r>
              <a:rPr lang="en-US" sz="1000" dirty="0">
                <a:solidFill>
                  <a:schemeClr val="accent6">
                    <a:lumMod val="50000"/>
                  </a:schemeClr>
                </a:solidFill>
                <a:latin typeface="Cascadia Code" panose="020B0609020000020004" pitchFamily="49" charset="0"/>
                <a:ea typeface="Cascadia Code" panose="020B0609020000020004" pitchFamily="49" charset="0"/>
                <a:cs typeface="Cascadia Code" panose="020B0609020000020004" pitchFamily="49" charset="0"/>
              </a:rPr>
              <a:t>      		</a:t>
            </a:r>
            <a:r>
              <a:rPr lang="en-US" sz="1000" dirty="0">
                <a:solidFill>
                  <a:srgbClr val="E0AE30"/>
                </a:solidFill>
                <a:latin typeface="Cascadia Code" panose="020B0609020000020004" pitchFamily="49" charset="0"/>
                <a:ea typeface="Cascadia Code" panose="020B0609020000020004" pitchFamily="49" charset="0"/>
                <a:cs typeface="Cascadia Code" panose="020B0609020000020004" pitchFamily="49" charset="0"/>
              </a:rPr>
              <a:t>0_README.md</a:t>
            </a:r>
          </a:p>
          <a:p>
            <a:pPr marL="814388" lvl="2" indent="-128588">
              <a:buFont typeface="Arial" panose="020B0604020202020204" pitchFamily="34" charset="0"/>
              <a:buChar char="•"/>
            </a:pPr>
            <a:r>
              <a:rPr lang="en-US" sz="1000" dirty="0">
                <a:solidFill>
                  <a:srgbClr val="E76F51"/>
                </a:solidFill>
                <a:latin typeface="Cascadia Code" panose="020B0609020000020004" pitchFamily="49" charset="0"/>
                <a:ea typeface="Cascadia Code" panose="020B0609020000020004" pitchFamily="49" charset="0"/>
                <a:cs typeface="Cascadia Code" panose="020B0609020000020004" pitchFamily="49" charset="0"/>
              </a:rPr>
              <a:t>Processed</a:t>
            </a:r>
            <a:r>
              <a:rPr lang="en-US" sz="1000" dirty="0">
                <a:solidFill>
                  <a:srgbClr val="00B050"/>
                </a:solidFill>
                <a:latin typeface="Cascadia Code" panose="020B0609020000020004" pitchFamily="49" charset="0"/>
                <a:ea typeface="Cascadia Code" panose="020B0609020000020004" pitchFamily="49" charset="0"/>
                <a:cs typeface="Cascadia Code" panose="020B0609020000020004" pitchFamily="49" charset="0"/>
              </a:rPr>
              <a:t> 		</a:t>
            </a:r>
            <a:r>
              <a:rPr lang="en-US" sz="1000" dirty="0">
                <a:solidFill>
                  <a:srgbClr val="E0AE30"/>
                </a:solidFill>
                <a:latin typeface="Cascadia Code" panose="020B0609020000020004" pitchFamily="49" charset="0"/>
                <a:ea typeface="Cascadia Code" panose="020B0609020000020004" pitchFamily="49" charset="0"/>
                <a:cs typeface="Cascadia Code" panose="020B0609020000020004" pitchFamily="49" charset="0"/>
              </a:rPr>
              <a:t>0_README.md</a:t>
            </a:r>
          </a:p>
          <a:p>
            <a:pPr marL="814388" lvl="2" indent="-128588">
              <a:buFont typeface="Arial" panose="020B0604020202020204" pitchFamily="34" charset="0"/>
              <a:buChar char="•"/>
            </a:pPr>
            <a:r>
              <a:rPr lang="en-US" sz="1000" dirty="0">
                <a:solidFill>
                  <a:srgbClr val="E76F51"/>
                </a:solidFill>
                <a:latin typeface="Cascadia Code" panose="020B0609020000020004" pitchFamily="49" charset="0"/>
                <a:ea typeface="Cascadia Code" panose="020B0609020000020004" pitchFamily="49" charset="0"/>
                <a:cs typeface="Cascadia Code" panose="020B0609020000020004" pitchFamily="49" charset="0"/>
              </a:rPr>
              <a:t>Raw </a:t>
            </a:r>
            <a:r>
              <a:rPr lang="en-US" sz="1000" dirty="0">
                <a:solidFill>
                  <a:srgbClr val="00B050"/>
                </a:solidFill>
                <a:latin typeface="Cascadia Code" panose="020B0609020000020004" pitchFamily="49" charset="0"/>
                <a:ea typeface="Cascadia Code" panose="020B0609020000020004" pitchFamily="49" charset="0"/>
                <a:cs typeface="Cascadia Code" panose="020B0609020000020004" pitchFamily="49" charset="0"/>
              </a:rPr>
              <a:t>      		</a:t>
            </a:r>
            <a:r>
              <a:rPr lang="en-US" sz="1000" dirty="0">
                <a:solidFill>
                  <a:srgbClr val="E0AE30"/>
                </a:solidFill>
                <a:latin typeface="Cascadia Code" panose="020B0609020000020004" pitchFamily="49" charset="0"/>
                <a:ea typeface="Cascadia Code" panose="020B0609020000020004" pitchFamily="49" charset="0"/>
                <a:cs typeface="Cascadia Code" panose="020B0609020000020004" pitchFamily="49" charset="0"/>
              </a:rPr>
              <a:t>0_README.md</a:t>
            </a:r>
          </a:p>
          <a:p>
            <a:pPr marL="126206" indent="-126206">
              <a:buFont typeface="Courier New" panose="02070309020205020404" pitchFamily="49" charset="0"/>
              <a:buChar char="o"/>
            </a:pPr>
            <a:r>
              <a:rPr lang="en-US" sz="1000" b="1" dirty="0">
                <a:solidFill>
                  <a:srgbClr val="264653"/>
                </a:solidFill>
                <a:latin typeface="Cascadia Code" panose="020B0609020000020004" pitchFamily="49" charset="0"/>
                <a:ea typeface="Cascadia Code" panose="020B0609020000020004" pitchFamily="49" charset="0"/>
                <a:cs typeface="Cascadia Code" panose="020B0609020000020004" pitchFamily="49" charset="0"/>
              </a:rPr>
              <a:t>Processing</a:t>
            </a:r>
            <a:r>
              <a:rPr lang="en-US" sz="1000" b="1" dirty="0">
                <a:latin typeface="Cascadia Code" panose="020B0609020000020004" pitchFamily="49" charset="0"/>
                <a:ea typeface="Cascadia Code" panose="020B0609020000020004" pitchFamily="49" charset="0"/>
                <a:cs typeface="Cascadia Code" panose="020B0609020000020004" pitchFamily="49" charset="0"/>
              </a:rPr>
              <a:t>            		</a:t>
            </a:r>
            <a:r>
              <a:rPr lang="en-US" sz="1000" dirty="0">
                <a:solidFill>
                  <a:srgbClr val="E0AE30"/>
                </a:solidFill>
                <a:latin typeface="Cascadia Code" panose="020B0609020000020004" pitchFamily="49" charset="0"/>
                <a:ea typeface="Cascadia Code" panose="020B0609020000020004" pitchFamily="49" charset="0"/>
                <a:cs typeface="Cascadia Code" panose="020B0609020000020004" pitchFamily="49" charset="0"/>
              </a:rPr>
              <a:t>README.md, github.txt, </a:t>
            </a:r>
            <a:r>
              <a:rPr lang="en-US" sz="1000" dirty="0" err="1">
                <a:solidFill>
                  <a:srgbClr val="E0AE30"/>
                </a:solidFill>
                <a:latin typeface="Cascadia Code" panose="020B0609020000020004" pitchFamily="49" charset="0"/>
                <a:ea typeface="Cascadia Code" panose="020B0609020000020004" pitchFamily="49" charset="0"/>
                <a:cs typeface="Cascadia Code" panose="020B0609020000020004" pitchFamily="49" charset="0"/>
              </a:rPr>
              <a:t>gitignore</a:t>
            </a:r>
            <a:r>
              <a:rPr lang="en-US" sz="1000" dirty="0">
                <a:solidFill>
                  <a:srgbClr val="E0AE30"/>
                </a:solidFill>
                <a:latin typeface="Cascadia Code" panose="020B0609020000020004" pitchFamily="49" charset="0"/>
                <a:ea typeface="Cascadia Code" panose="020B0609020000020004" pitchFamily="49" charset="0"/>
                <a:cs typeface="Cascadia Code" panose="020B0609020000020004" pitchFamily="49" charset="0"/>
              </a:rPr>
              <a:t>-templates</a:t>
            </a:r>
            <a:endParaRPr lang="en-US" sz="1000" b="1" dirty="0">
              <a:solidFill>
                <a:srgbClr val="E0AE30"/>
              </a:solidFill>
              <a:latin typeface="Cascadia Code" panose="020B0609020000020004" pitchFamily="49" charset="0"/>
              <a:ea typeface="Cascadia Code" panose="020B0609020000020004" pitchFamily="49" charset="0"/>
              <a:cs typeface="Cascadia Code" panose="020B0609020000020004" pitchFamily="49" charset="0"/>
            </a:endParaRPr>
          </a:p>
          <a:p>
            <a:pPr marL="469106" lvl="1" indent="-126206">
              <a:buFont typeface="Arial" panose="020B0604020202020204" pitchFamily="34" charset="0"/>
              <a:buChar char="•"/>
            </a:pPr>
            <a:r>
              <a:rPr lang="en-US" sz="1000" dirty="0">
                <a:solidFill>
                  <a:srgbClr val="264653"/>
                </a:solidFill>
                <a:latin typeface="Cascadia Code" panose="020B0609020000020004" pitchFamily="49" charset="0"/>
                <a:ea typeface="Cascadia Code" panose="020B0609020000020004" pitchFamily="49" charset="0"/>
                <a:cs typeface="Cascadia Code" panose="020B0609020000020004" pitchFamily="49" charset="0"/>
              </a:rPr>
              <a:t>.git</a:t>
            </a:r>
          </a:p>
          <a:p>
            <a:pPr marL="469106" lvl="1" indent="-126206">
              <a:buFont typeface="Arial" panose="020B0604020202020204" pitchFamily="34" charset="0"/>
              <a:buChar char="•"/>
            </a:pPr>
            <a:r>
              <a:rPr lang="en-US" sz="1000" dirty="0">
                <a:solidFill>
                  <a:srgbClr val="264653"/>
                </a:solidFill>
                <a:latin typeface="Cascadia Code" panose="020B0609020000020004" pitchFamily="49" charset="0"/>
                <a:ea typeface="Cascadia Code" panose="020B0609020000020004" pitchFamily="49" charset="0"/>
                <a:cs typeface="Cascadia Code" panose="020B0609020000020004" pitchFamily="49" charset="0"/>
              </a:rPr>
              <a:t>0_SoftwareEnvironment 	</a:t>
            </a:r>
            <a:r>
              <a:rPr lang="en-US" sz="1000" dirty="0">
                <a:solidFill>
                  <a:srgbClr val="E0AE30"/>
                </a:solidFill>
                <a:latin typeface="Cascadia Code" panose="020B0609020000020004" pitchFamily="49" charset="0"/>
                <a:ea typeface="Cascadia Code" panose="020B0609020000020004" pitchFamily="49" charset="0"/>
                <a:cs typeface="Cascadia Code" panose="020B0609020000020004" pitchFamily="49" charset="0"/>
              </a:rPr>
              <a:t>0_README.md</a:t>
            </a:r>
          </a:p>
          <a:p>
            <a:pPr marL="812006" lvl="2" indent="-126206">
              <a:buFont typeface="Arial" panose="020B0604020202020204" pitchFamily="34" charset="0"/>
              <a:buChar char="•"/>
            </a:pPr>
            <a:r>
              <a:rPr lang="en-US" sz="1000" dirty="0">
                <a:solidFill>
                  <a:srgbClr val="264653"/>
                </a:solidFill>
                <a:latin typeface="Cascadia Code" panose="020B0609020000020004" pitchFamily="49" charset="0"/>
                <a:ea typeface="Cascadia Code" panose="020B0609020000020004" pitchFamily="49" charset="0"/>
                <a:cs typeface="Cascadia Code" panose="020B0609020000020004" pitchFamily="49" charset="0"/>
              </a:rPr>
              <a:t>Anaconda</a:t>
            </a:r>
            <a:r>
              <a:rPr lang="en-US" sz="1000" dirty="0">
                <a:solidFill>
                  <a:schemeClr val="tx1">
                    <a:lumMod val="85000"/>
                    <a:lumOff val="15000"/>
                  </a:schemeClr>
                </a:solidFill>
                <a:latin typeface="Cascadia Code" panose="020B0609020000020004" pitchFamily="49" charset="0"/>
                <a:ea typeface="Cascadia Code" panose="020B0609020000020004" pitchFamily="49" charset="0"/>
                <a:cs typeface="Cascadia Code" panose="020B0609020000020004" pitchFamily="49" charset="0"/>
              </a:rPr>
              <a:t>   </a:t>
            </a:r>
            <a:r>
              <a:rPr lang="en-US" sz="1000" dirty="0">
                <a:latin typeface="Cascadia Code" panose="020B0609020000020004" pitchFamily="49" charset="0"/>
                <a:ea typeface="Cascadia Code" panose="020B0609020000020004" pitchFamily="49" charset="0"/>
                <a:cs typeface="Cascadia Code" panose="020B0609020000020004" pitchFamily="49" charset="0"/>
              </a:rPr>
              <a:t>     </a:t>
            </a:r>
            <a:r>
              <a:rPr lang="en-US" sz="1000" dirty="0">
                <a:solidFill>
                  <a:srgbClr val="E0AE30"/>
                </a:solidFill>
                <a:latin typeface="Cascadia Code" panose="020B0609020000020004" pitchFamily="49" charset="0"/>
                <a:ea typeface="Cascadia Code" panose="020B0609020000020004" pitchFamily="49" charset="0"/>
                <a:cs typeface="Cascadia Code" panose="020B0609020000020004" pitchFamily="49" charset="0"/>
              </a:rPr>
              <a:t>	0_README-General.md, 0_README-ProjectSpecific.md</a:t>
            </a:r>
          </a:p>
          <a:p>
            <a:pPr marL="812006" lvl="2" indent="-126206">
              <a:buFont typeface="Arial" panose="020B0604020202020204" pitchFamily="34" charset="0"/>
              <a:buChar char="•"/>
            </a:pPr>
            <a:r>
              <a:rPr lang="en-US" sz="1000" dirty="0">
                <a:solidFill>
                  <a:srgbClr val="264653"/>
                </a:solidFill>
                <a:latin typeface="Cascadia Code" panose="020B0609020000020004" pitchFamily="49" charset="0"/>
                <a:ea typeface="Cascadia Code" panose="020B0609020000020004" pitchFamily="49" charset="0"/>
                <a:cs typeface="Cascadia Code" panose="020B0609020000020004" pitchFamily="49" charset="0"/>
              </a:rPr>
              <a:t>C++</a:t>
            </a:r>
          </a:p>
          <a:p>
            <a:pPr marL="812006" lvl="2" indent="-126206">
              <a:buFont typeface="Arial" panose="020B0604020202020204" pitchFamily="34" charset="0"/>
              <a:buChar char="•"/>
            </a:pPr>
            <a:r>
              <a:rPr lang="en-US" sz="1000" dirty="0" err="1">
                <a:solidFill>
                  <a:srgbClr val="264653"/>
                </a:solidFill>
                <a:latin typeface="Cascadia Code" panose="020B0609020000020004" pitchFamily="49" charset="0"/>
                <a:ea typeface="Cascadia Code" panose="020B0609020000020004" pitchFamily="49" charset="0"/>
                <a:cs typeface="Cascadia Code" panose="020B0609020000020004" pitchFamily="49" charset="0"/>
              </a:rPr>
              <a:t>Matlab</a:t>
            </a:r>
            <a:endParaRPr lang="en-US" sz="1000" dirty="0">
              <a:solidFill>
                <a:srgbClr val="264653"/>
              </a:solidFill>
              <a:latin typeface="Cascadia Code" panose="020B0609020000020004" pitchFamily="49" charset="0"/>
              <a:ea typeface="Cascadia Code" panose="020B0609020000020004" pitchFamily="49" charset="0"/>
              <a:cs typeface="Cascadia Code" panose="020B0609020000020004" pitchFamily="49" charset="0"/>
            </a:endParaRPr>
          </a:p>
          <a:p>
            <a:pPr marL="812006" lvl="2" indent="-126206">
              <a:buFont typeface="Arial" panose="020B0604020202020204" pitchFamily="34" charset="0"/>
              <a:buChar char="•"/>
            </a:pPr>
            <a:r>
              <a:rPr lang="en-US" sz="1000" dirty="0">
                <a:solidFill>
                  <a:srgbClr val="264653"/>
                </a:solidFill>
                <a:latin typeface="Cascadia Code" panose="020B0609020000020004" pitchFamily="49" charset="0"/>
                <a:ea typeface="Cascadia Code" panose="020B0609020000020004" pitchFamily="49" charset="0"/>
                <a:cs typeface="Cascadia Code" panose="020B0609020000020004" pitchFamily="49" charset="0"/>
              </a:rPr>
              <a:t>Python</a:t>
            </a:r>
          </a:p>
          <a:p>
            <a:pPr marL="812006" lvl="2" indent="-126206">
              <a:buFont typeface="Arial" panose="020B0604020202020204" pitchFamily="34" charset="0"/>
              <a:buChar char="•"/>
            </a:pPr>
            <a:r>
              <a:rPr lang="en-US" sz="1000" dirty="0">
                <a:solidFill>
                  <a:srgbClr val="264653"/>
                </a:solidFill>
                <a:latin typeface="Cascadia Code" panose="020B0609020000020004" pitchFamily="49" charset="0"/>
                <a:ea typeface="Cascadia Code" panose="020B0609020000020004" pitchFamily="49" charset="0"/>
                <a:cs typeface="Cascadia Code" panose="020B0609020000020004" pitchFamily="49" charset="0"/>
              </a:rPr>
              <a:t>R</a:t>
            </a:r>
          </a:p>
          <a:p>
            <a:pPr marL="469106" lvl="1" indent="-126206">
              <a:buFont typeface="Arial" panose="020B0604020202020204" pitchFamily="34" charset="0"/>
              <a:buChar char="•"/>
            </a:pPr>
            <a:r>
              <a:rPr lang="en-US" sz="1000" b="1" dirty="0">
                <a:solidFill>
                  <a:srgbClr val="E76F51"/>
                </a:solidFill>
                <a:latin typeface="Cascadia Code" panose="020B0609020000020004" pitchFamily="49" charset="0"/>
                <a:ea typeface="Cascadia Code" panose="020B0609020000020004" pitchFamily="49" charset="0"/>
                <a:cs typeface="Cascadia Code" panose="020B0609020000020004" pitchFamily="49" charset="0"/>
              </a:rPr>
              <a:t>Data </a:t>
            </a:r>
          </a:p>
          <a:p>
            <a:pPr marL="902494" lvl="2" indent="-216694">
              <a:buFont typeface="Arial" panose="020B0604020202020204" pitchFamily="34" charset="0"/>
              <a:buChar char="•"/>
            </a:pPr>
            <a:r>
              <a:rPr lang="en-US" sz="1000" dirty="0">
                <a:solidFill>
                  <a:srgbClr val="E76F51"/>
                </a:solidFill>
                <a:latin typeface="Cascadia Code" panose="020B0609020000020004" pitchFamily="49" charset="0"/>
                <a:ea typeface="Cascadia Code" panose="020B0609020000020004" pitchFamily="49" charset="0"/>
                <a:cs typeface="Cascadia Code" panose="020B0609020000020004" pitchFamily="49" charset="0"/>
              </a:rPr>
              <a:t>NameOfDataset_1</a:t>
            </a:r>
          </a:p>
          <a:p>
            <a:pPr marL="1154906" lvl="3" indent="-126206">
              <a:buFont typeface="Arial" panose="020B0604020202020204" pitchFamily="34" charset="0"/>
              <a:buChar char="•"/>
            </a:pPr>
            <a:r>
              <a:rPr lang="en-US" sz="1000" dirty="0">
                <a:solidFill>
                  <a:srgbClr val="E76F51"/>
                </a:solidFill>
                <a:latin typeface="Cascadia Code" panose="020B0609020000020004" pitchFamily="49" charset="0"/>
                <a:ea typeface="Cascadia Code" panose="020B0609020000020004" pitchFamily="49" charset="0"/>
                <a:cs typeface="Cascadia Code" panose="020B0609020000020004" pitchFamily="49" charset="0"/>
              </a:rPr>
              <a:t>Meta</a:t>
            </a:r>
          </a:p>
          <a:p>
            <a:pPr marL="1154906" lvl="3" indent="-126206">
              <a:buFont typeface="Arial" panose="020B0604020202020204" pitchFamily="34" charset="0"/>
              <a:buChar char="•"/>
            </a:pPr>
            <a:r>
              <a:rPr lang="en-US" sz="1000" dirty="0">
                <a:solidFill>
                  <a:srgbClr val="E76F51"/>
                </a:solidFill>
                <a:latin typeface="Cascadia Code" panose="020B0609020000020004" pitchFamily="49" charset="0"/>
                <a:ea typeface="Cascadia Code" panose="020B0609020000020004" pitchFamily="49" charset="0"/>
                <a:cs typeface="Cascadia Code" panose="020B0609020000020004" pitchFamily="49" charset="0"/>
              </a:rPr>
              <a:t>Processed</a:t>
            </a:r>
          </a:p>
          <a:p>
            <a:pPr marL="1154906" lvl="3" indent="-126206">
              <a:buFont typeface="Arial" panose="020B0604020202020204" pitchFamily="34" charset="0"/>
              <a:buChar char="•"/>
            </a:pPr>
            <a:r>
              <a:rPr lang="en-US" sz="1000" dirty="0">
                <a:solidFill>
                  <a:srgbClr val="E76F51"/>
                </a:solidFill>
                <a:latin typeface="Cascadia Code" panose="020B0609020000020004" pitchFamily="49" charset="0"/>
                <a:ea typeface="Cascadia Code" panose="020B0609020000020004" pitchFamily="49" charset="0"/>
                <a:cs typeface="Cascadia Code" panose="020B0609020000020004" pitchFamily="49" charset="0"/>
              </a:rPr>
              <a:t>Raw</a:t>
            </a:r>
          </a:p>
          <a:p>
            <a:pPr marL="557213" lvl="1" indent="-214313">
              <a:buFont typeface="Arial" panose="020B0604020202020204" pitchFamily="34" charset="0"/>
              <a:buChar char="•"/>
            </a:pPr>
            <a:r>
              <a:rPr lang="en-US" sz="1000" b="1" dirty="0">
                <a:solidFill>
                  <a:srgbClr val="1E2850"/>
                </a:solidFill>
                <a:latin typeface="Cascadia Code" panose="020B0609020000020004" pitchFamily="49" charset="0"/>
                <a:ea typeface="Cascadia Code" panose="020B0609020000020004" pitchFamily="49" charset="0"/>
                <a:cs typeface="Cascadia Code" panose="020B0609020000020004" pitchFamily="49" charset="0"/>
              </a:rPr>
              <a:t>NameOfComputation_1</a:t>
            </a:r>
          </a:p>
          <a:p>
            <a:pPr marL="900113" lvl="2" indent="-214313">
              <a:buFont typeface="Arial" panose="020B0604020202020204" pitchFamily="34" charset="0"/>
              <a:buChar char="•"/>
            </a:pPr>
            <a:r>
              <a:rPr lang="en-US" sz="1000" dirty="0">
                <a:solidFill>
                  <a:srgbClr val="0070C0"/>
                </a:solidFill>
                <a:latin typeface="Cascadia Code" panose="020B0609020000020004" pitchFamily="49" charset="0"/>
                <a:ea typeface="Cascadia Code" panose="020B0609020000020004" pitchFamily="49" charset="0"/>
                <a:cs typeface="Cascadia Code" panose="020B0609020000020004" pitchFamily="49" charset="0"/>
              </a:rPr>
              <a:t>Code</a:t>
            </a:r>
            <a:r>
              <a:rPr lang="en-US" sz="1000" dirty="0">
                <a:solidFill>
                  <a:srgbClr val="558ED5"/>
                </a:solidFill>
                <a:latin typeface="Cascadia Code" panose="020B0609020000020004" pitchFamily="49" charset="0"/>
                <a:ea typeface="Cascadia Code" panose="020B0609020000020004" pitchFamily="49" charset="0"/>
                <a:cs typeface="Cascadia Code" panose="020B0609020000020004" pitchFamily="49" charset="0"/>
              </a:rPr>
              <a:t>              	</a:t>
            </a:r>
            <a:r>
              <a:rPr lang="en-US" sz="1000" dirty="0">
                <a:solidFill>
                  <a:srgbClr val="E0AE30"/>
                </a:solidFill>
                <a:latin typeface="Cascadia Code" panose="020B0609020000020004" pitchFamily="49" charset="0"/>
                <a:ea typeface="Cascadia Code" panose="020B0609020000020004" pitchFamily="49" charset="0"/>
                <a:cs typeface="Cascadia Code" panose="020B0609020000020004" pitchFamily="49" charset="0"/>
              </a:rPr>
              <a:t>0_README.md</a:t>
            </a:r>
            <a:endParaRPr lang="en-US" sz="1000" b="1" dirty="0">
              <a:solidFill>
                <a:srgbClr val="E0AE30"/>
              </a:solidFill>
              <a:latin typeface="Cascadia Code" panose="020B0609020000020004" pitchFamily="49" charset="0"/>
              <a:ea typeface="Cascadia Code" panose="020B0609020000020004" pitchFamily="49" charset="0"/>
              <a:cs typeface="Cascadia Code" panose="020B0609020000020004" pitchFamily="49" charset="0"/>
            </a:endParaRPr>
          </a:p>
          <a:p>
            <a:pPr marL="900113" lvl="2" indent="-214313">
              <a:buFont typeface="Arial" panose="020B0604020202020204" pitchFamily="34" charset="0"/>
              <a:buChar char="•"/>
            </a:pPr>
            <a:r>
              <a:rPr lang="en-US" sz="1000" dirty="0" err="1">
                <a:solidFill>
                  <a:srgbClr val="0070C0"/>
                </a:solidFill>
                <a:latin typeface="Cascadia Code" panose="020B0609020000020004" pitchFamily="49" charset="0"/>
                <a:ea typeface="Cascadia Code" panose="020B0609020000020004" pitchFamily="49" charset="0"/>
                <a:cs typeface="Cascadia Code" panose="020B0609020000020004" pitchFamily="49" charset="0"/>
              </a:rPr>
              <a:t>CodeDocumentation</a:t>
            </a:r>
            <a:r>
              <a:rPr lang="en-US" sz="1000" dirty="0">
                <a:solidFill>
                  <a:srgbClr val="194B7D"/>
                </a:solidFill>
                <a:latin typeface="Cascadia Code" panose="020B0609020000020004" pitchFamily="49" charset="0"/>
                <a:ea typeface="Cascadia Code" panose="020B0609020000020004" pitchFamily="49" charset="0"/>
                <a:cs typeface="Cascadia Code" panose="020B0609020000020004" pitchFamily="49" charset="0"/>
              </a:rPr>
              <a:t> </a:t>
            </a:r>
            <a:r>
              <a:rPr lang="en-US" sz="1000" dirty="0">
                <a:solidFill>
                  <a:srgbClr val="558ED5"/>
                </a:solidFill>
                <a:latin typeface="Cascadia Code" panose="020B0609020000020004" pitchFamily="49" charset="0"/>
                <a:ea typeface="Cascadia Code" panose="020B0609020000020004" pitchFamily="49" charset="0"/>
                <a:cs typeface="Cascadia Code" panose="020B0609020000020004" pitchFamily="49" charset="0"/>
              </a:rPr>
              <a:t> </a:t>
            </a:r>
            <a:r>
              <a:rPr lang="en-US" sz="1000" dirty="0">
                <a:solidFill>
                  <a:srgbClr val="E0AE30"/>
                </a:solidFill>
                <a:latin typeface="Cascadia Code" panose="020B0609020000020004" pitchFamily="49" charset="0"/>
                <a:ea typeface="Cascadia Code" panose="020B0609020000020004" pitchFamily="49" charset="0"/>
                <a:cs typeface="Cascadia Code" panose="020B0609020000020004" pitchFamily="49" charset="0"/>
              </a:rPr>
              <a:t>	0_README.md</a:t>
            </a:r>
            <a:endParaRPr lang="en-US" sz="1000" b="1" dirty="0">
              <a:solidFill>
                <a:srgbClr val="E0AE30"/>
              </a:solidFill>
              <a:latin typeface="Cascadia Code" panose="020B0609020000020004" pitchFamily="49" charset="0"/>
              <a:ea typeface="Cascadia Code" panose="020B0609020000020004" pitchFamily="49" charset="0"/>
              <a:cs typeface="Cascadia Code" panose="020B0609020000020004" pitchFamily="49" charset="0"/>
            </a:endParaRPr>
          </a:p>
          <a:p>
            <a:pPr marL="900113" lvl="2" indent="-214313">
              <a:buFont typeface="Arial" panose="020B0604020202020204" pitchFamily="34" charset="0"/>
              <a:buChar char="•"/>
            </a:pPr>
            <a:r>
              <a:rPr lang="en-US" sz="1000" b="1" dirty="0">
                <a:solidFill>
                  <a:srgbClr val="E76F51"/>
                </a:solidFill>
                <a:latin typeface="Cascadia Code" panose="020B0609020000020004" pitchFamily="49" charset="0"/>
                <a:ea typeface="Cascadia Code" panose="020B0609020000020004" pitchFamily="49" charset="0"/>
                <a:cs typeface="Cascadia Code" panose="020B0609020000020004" pitchFamily="49" charset="0"/>
              </a:rPr>
              <a:t>Data </a:t>
            </a:r>
          </a:p>
          <a:p>
            <a:pPr marL="1154906" lvl="3" indent="-126206">
              <a:buFont typeface="Arial" panose="020B0604020202020204" pitchFamily="34" charset="0"/>
              <a:buChar char="•"/>
            </a:pPr>
            <a:r>
              <a:rPr lang="en-US" sz="1000" dirty="0">
                <a:solidFill>
                  <a:srgbClr val="E76F51"/>
                </a:solidFill>
                <a:latin typeface="Cascadia Code" panose="020B0609020000020004" pitchFamily="49" charset="0"/>
                <a:ea typeface="Cascadia Code" panose="020B0609020000020004" pitchFamily="49" charset="0"/>
                <a:cs typeface="Cascadia Code" panose="020B0609020000020004" pitchFamily="49" charset="0"/>
              </a:rPr>
              <a:t>NameOfDataset_1</a:t>
            </a:r>
          </a:p>
          <a:p>
            <a:pPr marL="1416844" lvl="4" indent="-127397">
              <a:buFont typeface="Arial" panose="020B0604020202020204" pitchFamily="34" charset="0"/>
              <a:buChar char="•"/>
            </a:pPr>
            <a:r>
              <a:rPr lang="en-US" sz="1000" dirty="0">
                <a:solidFill>
                  <a:srgbClr val="E76F51"/>
                </a:solidFill>
                <a:latin typeface="Cascadia Code" panose="020B0609020000020004" pitchFamily="49" charset="0"/>
                <a:ea typeface="Cascadia Code" panose="020B0609020000020004" pitchFamily="49" charset="0"/>
                <a:cs typeface="Cascadia Code" panose="020B0609020000020004" pitchFamily="49" charset="0"/>
              </a:rPr>
              <a:t>Meta</a:t>
            </a:r>
          </a:p>
          <a:p>
            <a:pPr marL="1416844" lvl="4" indent="-127397">
              <a:buFont typeface="Arial" panose="020B0604020202020204" pitchFamily="34" charset="0"/>
              <a:buChar char="•"/>
            </a:pPr>
            <a:r>
              <a:rPr lang="en-US" sz="1000" dirty="0">
                <a:solidFill>
                  <a:srgbClr val="E76F51"/>
                </a:solidFill>
                <a:latin typeface="Cascadia Code" panose="020B0609020000020004" pitchFamily="49" charset="0"/>
                <a:ea typeface="Cascadia Code" panose="020B0609020000020004" pitchFamily="49" charset="0"/>
                <a:cs typeface="Cascadia Code" panose="020B0609020000020004" pitchFamily="49" charset="0"/>
              </a:rPr>
              <a:t>Processed</a:t>
            </a:r>
          </a:p>
          <a:p>
            <a:pPr marL="1416844" lvl="4" indent="-127397">
              <a:buFont typeface="Arial" panose="020B0604020202020204" pitchFamily="34" charset="0"/>
              <a:buChar char="•"/>
            </a:pPr>
            <a:r>
              <a:rPr lang="en-US" sz="1000" dirty="0">
                <a:solidFill>
                  <a:srgbClr val="E76F51"/>
                </a:solidFill>
                <a:latin typeface="Cascadia Code" panose="020B0609020000020004" pitchFamily="49" charset="0"/>
                <a:ea typeface="Cascadia Code" panose="020B0609020000020004" pitchFamily="49" charset="0"/>
                <a:cs typeface="Cascadia Code" panose="020B0609020000020004" pitchFamily="49" charset="0"/>
              </a:rPr>
              <a:t>Raw</a:t>
            </a:r>
          </a:p>
          <a:p>
            <a:pPr marL="900113" lvl="2" indent="-214313">
              <a:buFont typeface="Arial" panose="020B0604020202020204" pitchFamily="34" charset="0"/>
              <a:buChar char="•"/>
            </a:pPr>
            <a:r>
              <a:rPr lang="en-US" sz="1000" dirty="0" err="1">
                <a:solidFill>
                  <a:srgbClr val="0070C0"/>
                </a:solidFill>
                <a:latin typeface="Cascadia Code" panose="020B0609020000020004" pitchFamily="49" charset="0"/>
                <a:ea typeface="Cascadia Code" panose="020B0609020000020004" pitchFamily="49" charset="0"/>
                <a:cs typeface="Cascadia Code" panose="020B0609020000020004" pitchFamily="49" charset="0"/>
              </a:rPr>
              <a:t>NoteBooks</a:t>
            </a:r>
            <a:r>
              <a:rPr lang="en-US" sz="1000" dirty="0">
                <a:solidFill>
                  <a:srgbClr val="558ED5"/>
                </a:solidFill>
                <a:latin typeface="Cascadia Code" panose="020B0609020000020004" pitchFamily="49" charset="0"/>
                <a:ea typeface="Cascadia Code" panose="020B0609020000020004" pitchFamily="49" charset="0"/>
                <a:cs typeface="Cascadia Code" panose="020B0609020000020004" pitchFamily="49" charset="0"/>
              </a:rPr>
              <a:t>         	</a:t>
            </a:r>
            <a:r>
              <a:rPr lang="en-US" sz="1000" dirty="0">
                <a:solidFill>
                  <a:srgbClr val="E0AE30"/>
                </a:solidFill>
                <a:latin typeface="Cascadia Code" panose="020B0609020000020004" pitchFamily="49" charset="0"/>
                <a:ea typeface="Cascadia Code" panose="020B0609020000020004" pitchFamily="49" charset="0"/>
                <a:cs typeface="Cascadia Code" panose="020B0609020000020004" pitchFamily="49" charset="0"/>
              </a:rPr>
              <a:t>0_README.md</a:t>
            </a:r>
          </a:p>
          <a:p>
            <a:pPr marL="900113" lvl="2" indent="-214313">
              <a:buFont typeface="Arial" panose="020B0604020202020204" pitchFamily="34" charset="0"/>
              <a:buChar char="•"/>
            </a:pPr>
            <a:r>
              <a:rPr lang="en-US" sz="1000" dirty="0">
                <a:solidFill>
                  <a:schemeClr val="tx1">
                    <a:lumMod val="85000"/>
                    <a:lumOff val="15000"/>
                  </a:schemeClr>
                </a:solidFill>
                <a:latin typeface="Cascadia Code" panose="020B0609020000020004" pitchFamily="49" charset="0"/>
                <a:ea typeface="Cascadia Code" panose="020B0609020000020004" pitchFamily="49" charset="0"/>
                <a:cs typeface="Cascadia Code" panose="020B0609020000020004" pitchFamily="49" charset="0"/>
              </a:rPr>
              <a:t>Results</a:t>
            </a:r>
            <a:r>
              <a:rPr lang="en-US" sz="1000" dirty="0">
                <a:latin typeface="Cascadia Code" panose="020B0609020000020004" pitchFamily="49" charset="0"/>
                <a:ea typeface="Cascadia Code" panose="020B0609020000020004" pitchFamily="49" charset="0"/>
                <a:cs typeface="Cascadia Code" panose="020B0609020000020004" pitchFamily="49" charset="0"/>
              </a:rPr>
              <a:t>           	</a:t>
            </a:r>
            <a:r>
              <a:rPr lang="en-US" sz="1000" dirty="0">
                <a:solidFill>
                  <a:srgbClr val="E0AE30"/>
                </a:solidFill>
                <a:latin typeface="Cascadia Code" panose="020B0609020000020004" pitchFamily="49" charset="0"/>
                <a:ea typeface="Cascadia Code" panose="020B0609020000020004" pitchFamily="49" charset="0"/>
                <a:cs typeface="Cascadia Code" panose="020B0609020000020004" pitchFamily="49" charset="0"/>
              </a:rPr>
              <a:t>0_README.md</a:t>
            </a:r>
          </a:p>
          <a:p>
            <a:pPr marL="900113" lvl="2" indent="-214313">
              <a:buFont typeface="Arial" panose="020B0604020202020204" pitchFamily="34" charset="0"/>
              <a:buChar char="•"/>
            </a:pPr>
            <a:r>
              <a:rPr lang="en-US" sz="1000" dirty="0">
                <a:solidFill>
                  <a:srgbClr val="0070C0"/>
                </a:solidFill>
                <a:latin typeface="Cascadia Code" panose="020B0609020000020004" pitchFamily="49" charset="0"/>
                <a:ea typeface="Cascadia Code" panose="020B0609020000020004" pitchFamily="49" charset="0"/>
                <a:cs typeface="Cascadia Code" panose="020B0609020000020004" pitchFamily="49" charset="0"/>
              </a:rPr>
              <a:t>Settings</a:t>
            </a:r>
            <a:r>
              <a:rPr lang="en-US" sz="1000" dirty="0">
                <a:solidFill>
                  <a:srgbClr val="558ED5"/>
                </a:solidFill>
                <a:latin typeface="Cascadia Code" panose="020B0609020000020004" pitchFamily="49" charset="0"/>
                <a:ea typeface="Cascadia Code" panose="020B0609020000020004" pitchFamily="49" charset="0"/>
                <a:cs typeface="Cascadia Code" panose="020B0609020000020004" pitchFamily="49" charset="0"/>
              </a:rPr>
              <a:t>          	</a:t>
            </a:r>
            <a:r>
              <a:rPr lang="en-US" sz="1000" dirty="0">
                <a:solidFill>
                  <a:srgbClr val="E0AE30"/>
                </a:solidFill>
                <a:latin typeface="Cascadia Code" panose="020B0609020000020004" pitchFamily="49" charset="0"/>
                <a:ea typeface="Cascadia Code" panose="020B0609020000020004" pitchFamily="49" charset="0"/>
                <a:cs typeface="Cascadia Code" panose="020B0609020000020004" pitchFamily="49" charset="0"/>
              </a:rPr>
              <a:t>0_README.md</a:t>
            </a:r>
          </a:p>
          <a:p>
            <a:pPr marL="127397" indent="-127397">
              <a:buFont typeface="Courier New" panose="02070309020205020404" pitchFamily="49" charset="0"/>
              <a:buChar char="o"/>
            </a:pPr>
            <a:r>
              <a:rPr lang="en-US" sz="1000" b="1" dirty="0" err="1">
                <a:solidFill>
                  <a:srgbClr val="264653"/>
                </a:solidFill>
                <a:latin typeface="Cascadia Code" panose="020B0609020000020004" pitchFamily="49" charset="0"/>
                <a:ea typeface="Cascadia Code" panose="020B0609020000020004" pitchFamily="49" charset="0"/>
                <a:cs typeface="Cascadia Code" panose="020B0609020000020004" pitchFamily="49" charset="0"/>
              </a:rPr>
              <a:t>ProjectDocumentation</a:t>
            </a:r>
            <a:r>
              <a:rPr lang="en-US" sz="1000" dirty="0">
                <a:solidFill>
                  <a:srgbClr val="558ED5"/>
                </a:solidFill>
                <a:latin typeface="Cascadia Code" panose="020B0609020000020004" pitchFamily="49" charset="0"/>
                <a:ea typeface="Cascadia Code" panose="020B0609020000020004" pitchFamily="49" charset="0"/>
                <a:cs typeface="Cascadia Code" panose="020B0609020000020004" pitchFamily="49" charset="0"/>
              </a:rPr>
              <a:t>           	</a:t>
            </a:r>
            <a:r>
              <a:rPr lang="en-US" sz="1000" dirty="0" err="1">
                <a:solidFill>
                  <a:srgbClr val="E0AE30"/>
                </a:solidFill>
                <a:latin typeface="Cascadia Code" panose="020B0609020000020004" pitchFamily="49" charset="0"/>
                <a:ea typeface="Cascadia Code" panose="020B0609020000020004" pitchFamily="49" charset="0"/>
                <a:cs typeface="Cascadia Code" panose="020B0609020000020004" pitchFamily="49" charset="0"/>
              </a:rPr>
              <a:t>LabJournal</a:t>
            </a:r>
            <a:r>
              <a:rPr lang="en-US" sz="1000" dirty="0">
                <a:solidFill>
                  <a:srgbClr val="E0AE30"/>
                </a:solidFill>
                <a:latin typeface="Cascadia Code" panose="020B0609020000020004" pitchFamily="49" charset="0"/>
                <a:ea typeface="Cascadia Code" panose="020B0609020000020004" pitchFamily="49" charset="0"/>
                <a:cs typeface="Cascadia Code" panose="020B0609020000020004" pitchFamily="49" charset="0"/>
              </a:rPr>
              <a:t>.{docx, </a:t>
            </a:r>
            <a:r>
              <a:rPr lang="en-US" sz="1000" dirty="0" err="1">
                <a:solidFill>
                  <a:srgbClr val="E0AE30"/>
                </a:solidFill>
                <a:latin typeface="Cascadia Code" panose="020B0609020000020004" pitchFamily="49" charset="0"/>
                <a:ea typeface="Cascadia Code" panose="020B0609020000020004" pitchFamily="49" charset="0"/>
                <a:cs typeface="Cascadia Code" panose="020B0609020000020004" pitchFamily="49" charset="0"/>
              </a:rPr>
              <a:t>tex</a:t>
            </a:r>
            <a:r>
              <a:rPr lang="en-US" sz="1000" dirty="0">
                <a:solidFill>
                  <a:srgbClr val="E0AE30"/>
                </a:solidFill>
                <a:latin typeface="Cascadia Code" panose="020B0609020000020004" pitchFamily="49" charset="0"/>
                <a:ea typeface="Cascadia Code" panose="020B0609020000020004" pitchFamily="49" charset="0"/>
                <a:cs typeface="Cascadia Code" panose="020B0609020000020004" pitchFamily="49" charset="0"/>
              </a:rPr>
              <a:t>, md, txt}</a:t>
            </a:r>
            <a:endParaRPr lang="en-US" sz="1000" b="1" dirty="0">
              <a:solidFill>
                <a:srgbClr val="E0AE30"/>
              </a:solidFill>
              <a:latin typeface="Cascadia Code" panose="020B0609020000020004" pitchFamily="49" charset="0"/>
              <a:ea typeface="Cascadia Code" panose="020B0609020000020004" pitchFamily="49" charset="0"/>
              <a:cs typeface="Cascadia Code" panose="020B0609020000020004" pitchFamily="49" charset="0"/>
            </a:endParaRPr>
          </a:p>
          <a:p>
            <a:pPr marL="469106" lvl="1" indent="-126206">
              <a:buFont typeface="Arial" panose="020B0604020202020204" pitchFamily="34" charset="0"/>
              <a:buChar char="•"/>
            </a:pPr>
            <a:r>
              <a:rPr lang="en-US" sz="1000" dirty="0" err="1">
                <a:solidFill>
                  <a:srgbClr val="264653"/>
                </a:solidFill>
                <a:latin typeface="Cascadia Code" panose="020B0609020000020004" pitchFamily="49" charset="0"/>
                <a:ea typeface="Cascadia Code" panose="020B0609020000020004" pitchFamily="49" charset="0"/>
                <a:cs typeface="Cascadia Code" panose="020B0609020000020004" pitchFamily="49" charset="0"/>
              </a:rPr>
              <a:t>BackgroundDocumentation</a:t>
            </a:r>
            <a:endParaRPr lang="en-US" sz="1000" dirty="0">
              <a:solidFill>
                <a:srgbClr val="264653"/>
              </a:solidFill>
              <a:latin typeface="Cascadia Code" panose="020B0609020000020004" pitchFamily="49" charset="0"/>
              <a:ea typeface="Cascadia Code" panose="020B0609020000020004" pitchFamily="49" charset="0"/>
              <a:cs typeface="Cascadia Code" panose="020B0609020000020004" pitchFamily="49" charset="0"/>
            </a:endParaRPr>
          </a:p>
          <a:p>
            <a:pPr marL="469106" lvl="1" indent="-126206">
              <a:buFont typeface="Arial" panose="020B0604020202020204" pitchFamily="34" charset="0"/>
              <a:buChar char="•"/>
            </a:pPr>
            <a:r>
              <a:rPr lang="en-US" sz="1000" dirty="0">
                <a:solidFill>
                  <a:srgbClr val="264653"/>
                </a:solidFill>
                <a:latin typeface="Cascadia Code" panose="020B0609020000020004" pitchFamily="49" charset="0"/>
                <a:ea typeface="Cascadia Code" panose="020B0609020000020004" pitchFamily="49" charset="0"/>
                <a:cs typeface="Cascadia Code" panose="020B0609020000020004" pitchFamily="49" charset="0"/>
              </a:rPr>
              <a:t>Literature</a:t>
            </a:r>
            <a:r>
              <a:rPr lang="en-US" sz="1000" dirty="0">
                <a:latin typeface="Cascadia Code" panose="020B0609020000020004" pitchFamily="49" charset="0"/>
                <a:ea typeface="Cascadia Code" panose="020B0609020000020004" pitchFamily="49" charset="0"/>
                <a:cs typeface="Cascadia Code" panose="020B0609020000020004" pitchFamily="49" charset="0"/>
              </a:rPr>
              <a:t>              	</a:t>
            </a:r>
            <a:r>
              <a:rPr lang="en-US" sz="1000" dirty="0">
                <a:solidFill>
                  <a:srgbClr val="E0AE30"/>
                </a:solidFill>
                <a:latin typeface="Cascadia Code" panose="020B0609020000020004" pitchFamily="49" charset="0"/>
                <a:ea typeface="Cascadia Code" panose="020B0609020000020004" pitchFamily="49" charset="0"/>
                <a:cs typeface="Cascadia Code" panose="020B0609020000020004" pitchFamily="49" charset="0"/>
              </a:rPr>
              <a:t>0_README.md</a:t>
            </a:r>
          </a:p>
          <a:p>
            <a:pPr marL="469106" lvl="1" indent="-126206">
              <a:buFont typeface="Arial" panose="020B0604020202020204" pitchFamily="34" charset="0"/>
              <a:buChar char="•"/>
            </a:pPr>
            <a:r>
              <a:rPr lang="en-US" sz="1000" dirty="0" err="1">
                <a:solidFill>
                  <a:srgbClr val="264653"/>
                </a:solidFill>
                <a:latin typeface="Cascadia Code" panose="020B0609020000020004" pitchFamily="49" charset="0"/>
                <a:ea typeface="Cascadia Code" panose="020B0609020000020004" pitchFamily="49" charset="0"/>
                <a:cs typeface="Cascadia Code" panose="020B0609020000020004" pitchFamily="49" charset="0"/>
              </a:rPr>
              <a:t>MyPresentations</a:t>
            </a:r>
            <a:r>
              <a:rPr lang="en-US" sz="1000" dirty="0">
                <a:latin typeface="Cascadia Code" panose="020B0609020000020004" pitchFamily="49" charset="0"/>
                <a:ea typeface="Cascadia Code" panose="020B0609020000020004" pitchFamily="49" charset="0"/>
                <a:cs typeface="Cascadia Code" panose="020B0609020000020004" pitchFamily="49" charset="0"/>
              </a:rPr>
              <a:t>         	</a:t>
            </a:r>
            <a:r>
              <a:rPr lang="en-US" sz="1000" dirty="0">
                <a:solidFill>
                  <a:srgbClr val="E0AE30"/>
                </a:solidFill>
                <a:latin typeface="Cascadia Code" panose="020B0609020000020004" pitchFamily="49" charset="0"/>
                <a:ea typeface="Cascadia Code" panose="020B0609020000020004" pitchFamily="49" charset="0"/>
                <a:cs typeface="Cascadia Code" panose="020B0609020000020004" pitchFamily="49" charset="0"/>
              </a:rPr>
              <a:t>0_README.md</a:t>
            </a:r>
          </a:p>
          <a:p>
            <a:pPr marL="126206" indent="-126206">
              <a:buFont typeface="Courier New" panose="02070309020205020404" pitchFamily="49" charset="0"/>
              <a:buChar char="o"/>
            </a:pPr>
            <a:r>
              <a:rPr lang="en-US" sz="1000" b="1" dirty="0">
                <a:solidFill>
                  <a:srgbClr val="264653"/>
                </a:solidFill>
                <a:latin typeface="Cascadia Code" panose="020B0609020000020004" pitchFamily="49" charset="0"/>
                <a:ea typeface="Cascadia Code" panose="020B0609020000020004" pitchFamily="49" charset="0"/>
                <a:cs typeface="Cascadia Code" panose="020B0609020000020004" pitchFamily="49" charset="0"/>
              </a:rPr>
              <a:t>Manuscript</a:t>
            </a:r>
            <a:r>
              <a:rPr lang="en-US" sz="1000" dirty="0">
                <a:latin typeface="Cascadia Code" panose="020B0609020000020004" pitchFamily="49" charset="0"/>
                <a:ea typeface="Cascadia Code" panose="020B0609020000020004" pitchFamily="49" charset="0"/>
                <a:cs typeface="Cascadia Code" panose="020B0609020000020004" pitchFamily="49" charset="0"/>
              </a:rPr>
              <a:t>                    	</a:t>
            </a:r>
            <a:r>
              <a:rPr lang="en-US" sz="1000" dirty="0">
                <a:solidFill>
                  <a:srgbClr val="E0AE30"/>
                </a:solidFill>
                <a:latin typeface="Cascadia Code" panose="020B0609020000020004" pitchFamily="49" charset="0"/>
                <a:ea typeface="Cascadia Code" panose="020B0609020000020004" pitchFamily="49" charset="0"/>
                <a:cs typeface="Cascadia Code" panose="020B0609020000020004" pitchFamily="49" charset="0"/>
              </a:rPr>
              <a:t>0_README.md</a:t>
            </a:r>
          </a:p>
          <a:p>
            <a:pPr marL="126206" indent="-126206">
              <a:buFont typeface="Courier New" panose="02070309020205020404" pitchFamily="49" charset="0"/>
              <a:buChar char="o"/>
            </a:pPr>
            <a:r>
              <a:rPr lang="en-US" sz="1000" b="1" dirty="0">
                <a:solidFill>
                  <a:srgbClr val="264653"/>
                </a:solidFill>
                <a:latin typeface="Cascadia Code" panose="020B0609020000020004" pitchFamily="49" charset="0"/>
                <a:ea typeface="Cascadia Code" panose="020B0609020000020004" pitchFamily="49" charset="0"/>
                <a:cs typeface="Cascadia Code" panose="020B0609020000020004" pitchFamily="49" charset="0"/>
              </a:rPr>
              <a:t>Sharing                      	</a:t>
            </a:r>
            <a:r>
              <a:rPr lang="en-US" sz="1000" dirty="0">
                <a:solidFill>
                  <a:srgbClr val="E0AE30"/>
                </a:solidFill>
                <a:latin typeface="Cascadia Code" panose="020B0609020000020004" pitchFamily="49" charset="0"/>
                <a:ea typeface="Cascadia Code" panose="020B0609020000020004" pitchFamily="49" charset="0"/>
                <a:cs typeface="Cascadia Code" panose="020B0609020000020004" pitchFamily="49" charset="0"/>
              </a:rPr>
              <a:t>0_README.md</a:t>
            </a:r>
          </a:p>
        </p:txBody>
      </p:sp>
      <p:sp>
        <p:nvSpPr>
          <p:cNvPr id="3" name="Title 2">
            <a:extLst>
              <a:ext uri="{FF2B5EF4-FFF2-40B4-BE49-F238E27FC236}">
                <a16:creationId xmlns:a16="http://schemas.microsoft.com/office/drawing/2014/main" id="{4E95E6A6-9A7C-C078-00DE-C96877685ECF}"/>
              </a:ext>
            </a:extLst>
          </p:cNvPr>
          <p:cNvSpPr>
            <a:spLocks noGrp="1"/>
          </p:cNvSpPr>
          <p:nvPr>
            <p:ph type="title"/>
          </p:nvPr>
        </p:nvSpPr>
        <p:spPr>
          <a:xfrm>
            <a:off x="6947736" y="-8676"/>
            <a:ext cx="2376264" cy="3077635"/>
          </a:xfrm>
        </p:spPr>
        <p:txBody>
          <a:bodyPr>
            <a:normAutofit/>
          </a:bodyPr>
          <a:lstStyle/>
          <a:p>
            <a:pPr algn="ctr"/>
            <a:r>
              <a:rPr lang="en-US" dirty="0"/>
              <a:t>Standardized File System Structure </a:t>
            </a:r>
            <a:br>
              <a:rPr lang="en-US" dirty="0"/>
            </a:br>
            <a:br>
              <a:rPr lang="en-US" dirty="0"/>
            </a:br>
            <a:r>
              <a:rPr lang="en-US" dirty="0" err="1"/>
              <a:t>sFSS</a:t>
            </a:r>
            <a:endParaRPr lang="en-GB" dirty="0"/>
          </a:p>
        </p:txBody>
      </p:sp>
    </p:spTree>
    <p:extLst>
      <p:ext uri="{BB962C8B-B14F-4D97-AF65-F5344CB8AC3E}">
        <p14:creationId xmlns:p14="http://schemas.microsoft.com/office/powerpoint/2010/main" val="3213128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91BC44-BFB4-94E8-ECBC-8333525C354B}"/>
              </a:ext>
            </a:extLst>
          </p:cNvPr>
          <p:cNvPicPr>
            <a:picLocks noChangeAspect="1"/>
          </p:cNvPicPr>
          <p:nvPr/>
        </p:nvPicPr>
        <p:blipFill>
          <a:blip r:embed="rId2"/>
          <a:stretch>
            <a:fillRect/>
          </a:stretch>
        </p:blipFill>
        <p:spPr>
          <a:xfrm>
            <a:off x="179512" y="122468"/>
            <a:ext cx="4664571" cy="6613063"/>
          </a:xfrm>
          <a:prstGeom prst="rect">
            <a:avLst/>
          </a:prstGeom>
          <a:solidFill>
            <a:srgbClr val="C00000"/>
          </a:solidFill>
          <a:ln>
            <a:solidFill>
              <a:srgbClr val="C00000"/>
            </a:solidFill>
          </a:ln>
        </p:spPr>
      </p:pic>
      <p:pic>
        <p:nvPicPr>
          <p:cNvPr id="7" name="Picture 6">
            <a:extLst>
              <a:ext uri="{FF2B5EF4-FFF2-40B4-BE49-F238E27FC236}">
                <a16:creationId xmlns:a16="http://schemas.microsoft.com/office/drawing/2014/main" id="{6B98A411-4C28-A6EB-6890-A71AA30C08B2}"/>
              </a:ext>
            </a:extLst>
          </p:cNvPr>
          <p:cNvPicPr>
            <a:picLocks noChangeAspect="1"/>
          </p:cNvPicPr>
          <p:nvPr/>
        </p:nvPicPr>
        <p:blipFill>
          <a:blip r:embed="rId3"/>
          <a:stretch>
            <a:fillRect/>
          </a:stretch>
        </p:blipFill>
        <p:spPr>
          <a:xfrm>
            <a:off x="5076056" y="476672"/>
            <a:ext cx="4188515" cy="6186851"/>
          </a:xfrm>
          <a:prstGeom prst="rect">
            <a:avLst/>
          </a:prstGeom>
        </p:spPr>
      </p:pic>
    </p:spTree>
    <p:extLst>
      <p:ext uri="{BB962C8B-B14F-4D97-AF65-F5344CB8AC3E}">
        <p14:creationId xmlns:p14="http://schemas.microsoft.com/office/powerpoint/2010/main" val="7597715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7EEC46-D8E4-AD15-FE17-AA1ECFDDEAA0}"/>
              </a:ext>
            </a:extLst>
          </p:cNvPr>
          <p:cNvPicPr>
            <a:picLocks noChangeAspect="1"/>
          </p:cNvPicPr>
          <p:nvPr/>
        </p:nvPicPr>
        <p:blipFill>
          <a:blip r:embed="rId2"/>
          <a:stretch>
            <a:fillRect/>
          </a:stretch>
        </p:blipFill>
        <p:spPr>
          <a:xfrm>
            <a:off x="0" y="1124744"/>
            <a:ext cx="9144000" cy="5369186"/>
          </a:xfrm>
          <a:prstGeom prst="rect">
            <a:avLst/>
          </a:prstGeom>
          <a:ln>
            <a:solidFill>
              <a:schemeClr val="accent1"/>
            </a:solidFill>
          </a:ln>
        </p:spPr>
      </p:pic>
      <p:sp>
        <p:nvSpPr>
          <p:cNvPr id="7" name="TextBox 6">
            <a:extLst>
              <a:ext uri="{FF2B5EF4-FFF2-40B4-BE49-F238E27FC236}">
                <a16:creationId xmlns:a16="http://schemas.microsoft.com/office/drawing/2014/main" id="{3F8692C5-D19C-0FAD-7457-2AC78329FD9D}"/>
              </a:ext>
            </a:extLst>
          </p:cNvPr>
          <p:cNvSpPr txBox="1"/>
          <p:nvPr/>
        </p:nvSpPr>
        <p:spPr>
          <a:xfrm>
            <a:off x="61110" y="188640"/>
            <a:ext cx="7461669" cy="584775"/>
          </a:xfrm>
          <a:prstGeom prst="rect">
            <a:avLst/>
          </a:prstGeom>
          <a:noFill/>
          <a:ln>
            <a:noFill/>
          </a:ln>
        </p:spPr>
        <p:txBody>
          <a:bodyPr wrap="square">
            <a:spAutoFit/>
          </a:bodyPr>
          <a:lstStyle/>
          <a:p>
            <a:r>
              <a:rPr lang="en-GB" b="1" dirty="0"/>
              <a:t>ENCORE Template (GitHub)</a:t>
            </a:r>
          </a:p>
          <a:p>
            <a:r>
              <a:rPr lang="en-GB" sz="1400" dirty="0">
                <a:hlinkClick r:id="rId3"/>
              </a:rPr>
              <a:t>https://github.com/EDS-Bioinformatics-Laboratory/ENCORE</a:t>
            </a:r>
            <a:r>
              <a:rPr lang="en-GB" sz="1400" dirty="0"/>
              <a:t> </a:t>
            </a:r>
          </a:p>
        </p:txBody>
      </p:sp>
    </p:spTree>
    <p:extLst>
      <p:ext uri="{BB962C8B-B14F-4D97-AF65-F5344CB8AC3E}">
        <p14:creationId xmlns:p14="http://schemas.microsoft.com/office/powerpoint/2010/main" val="859416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E23E7-0921-4DA1-1D99-090062FC62FF}"/>
              </a:ext>
            </a:extLst>
          </p:cNvPr>
          <p:cNvSpPr>
            <a:spLocks noGrp="1"/>
          </p:cNvSpPr>
          <p:nvPr>
            <p:ph type="title"/>
          </p:nvPr>
        </p:nvSpPr>
        <p:spPr/>
        <p:txBody>
          <a:bodyPr>
            <a:normAutofit fontScale="90000"/>
          </a:bodyPr>
          <a:lstStyle/>
          <a:p>
            <a:r>
              <a:rPr lang="en-US" dirty="0"/>
              <a:t>Reproducibility</a:t>
            </a:r>
            <a:endParaRPr lang="en-GB" dirty="0"/>
          </a:p>
        </p:txBody>
      </p:sp>
      <p:sp>
        <p:nvSpPr>
          <p:cNvPr id="3" name="Content Placeholder 2">
            <a:extLst>
              <a:ext uri="{FF2B5EF4-FFF2-40B4-BE49-F238E27FC236}">
                <a16:creationId xmlns:a16="http://schemas.microsoft.com/office/drawing/2014/main" id="{FD769232-CB00-6545-3732-869D835AB2C4}"/>
              </a:ext>
            </a:extLst>
          </p:cNvPr>
          <p:cNvSpPr>
            <a:spLocks noGrp="1"/>
          </p:cNvSpPr>
          <p:nvPr>
            <p:ph idx="1"/>
          </p:nvPr>
        </p:nvSpPr>
        <p:spPr>
          <a:xfrm>
            <a:off x="447040" y="2550914"/>
            <a:ext cx="8229600" cy="1512168"/>
          </a:xfrm>
        </p:spPr>
        <p:txBody>
          <a:bodyPr>
            <a:normAutofit/>
          </a:bodyPr>
          <a:lstStyle/>
          <a:p>
            <a:pPr marL="0" indent="0" algn="ctr">
              <a:buNone/>
            </a:pPr>
            <a:r>
              <a:rPr lang="en-GB" sz="2400" b="0" i="0" dirty="0">
                <a:solidFill>
                  <a:srgbClr val="000000"/>
                </a:solidFill>
                <a:effectLst/>
              </a:rPr>
              <a:t>Reanalysis of the </a:t>
            </a:r>
            <a:r>
              <a:rPr lang="en-GB" sz="2400" b="0" i="0" u="sng" dirty="0">
                <a:solidFill>
                  <a:srgbClr val="000000"/>
                </a:solidFill>
                <a:effectLst/>
              </a:rPr>
              <a:t>same data </a:t>
            </a:r>
            <a:r>
              <a:rPr lang="en-GB" sz="2400" b="0" i="0" dirty="0">
                <a:solidFill>
                  <a:srgbClr val="000000"/>
                </a:solidFill>
                <a:effectLst/>
              </a:rPr>
              <a:t>using the </a:t>
            </a:r>
            <a:r>
              <a:rPr lang="en-GB" sz="2400" b="0" i="0" u="sng" dirty="0">
                <a:solidFill>
                  <a:srgbClr val="000000"/>
                </a:solidFill>
                <a:effectLst/>
              </a:rPr>
              <a:t>same methods </a:t>
            </a:r>
            <a:r>
              <a:rPr lang="en-GB" sz="2400" b="0" i="0" dirty="0">
                <a:solidFill>
                  <a:srgbClr val="000000"/>
                </a:solidFill>
                <a:effectLst/>
              </a:rPr>
              <a:t>produces </a:t>
            </a:r>
          </a:p>
          <a:p>
            <a:pPr marL="0" indent="0" algn="ctr">
              <a:buNone/>
            </a:pPr>
            <a:r>
              <a:rPr lang="en-GB" sz="2400" b="0" i="0" dirty="0">
                <a:solidFill>
                  <a:srgbClr val="000000"/>
                </a:solidFill>
                <a:effectLst/>
              </a:rPr>
              <a:t>the </a:t>
            </a:r>
            <a:r>
              <a:rPr lang="en-GB" sz="2400" b="0" i="0" u="sng" dirty="0">
                <a:solidFill>
                  <a:srgbClr val="000000"/>
                </a:solidFill>
                <a:effectLst/>
              </a:rPr>
              <a:t>same results</a:t>
            </a:r>
            <a:r>
              <a:rPr lang="en-GB" sz="2400" b="0" i="0" dirty="0">
                <a:solidFill>
                  <a:srgbClr val="000000"/>
                </a:solidFill>
                <a:effectLst/>
              </a:rPr>
              <a:t>.</a:t>
            </a:r>
          </a:p>
          <a:p>
            <a:pPr lvl="1"/>
            <a:endParaRPr lang="en-GB" b="0" i="0" dirty="0">
              <a:solidFill>
                <a:srgbClr val="000000"/>
              </a:solidFill>
              <a:effectLst/>
            </a:endParaRPr>
          </a:p>
          <a:p>
            <a:pPr marL="457200" lvl="1" indent="0">
              <a:buNone/>
            </a:pPr>
            <a:endParaRPr lang="en-GB" dirty="0"/>
          </a:p>
          <a:p>
            <a:pPr marL="457200" lvl="1" indent="0">
              <a:buNone/>
            </a:pPr>
            <a:endParaRPr lang="en-GB" dirty="0"/>
          </a:p>
        </p:txBody>
      </p:sp>
      <p:sp>
        <p:nvSpPr>
          <p:cNvPr id="5" name="TextBox 4">
            <a:extLst>
              <a:ext uri="{FF2B5EF4-FFF2-40B4-BE49-F238E27FC236}">
                <a16:creationId xmlns:a16="http://schemas.microsoft.com/office/drawing/2014/main" id="{D595EA5D-6973-B8DE-7BCE-34D8C093DD73}"/>
              </a:ext>
            </a:extLst>
          </p:cNvPr>
          <p:cNvSpPr txBox="1"/>
          <p:nvPr/>
        </p:nvSpPr>
        <p:spPr>
          <a:xfrm>
            <a:off x="5759624" y="6458852"/>
            <a:ext cx="3384376" cy="276999"/>
          </a:xfrm>
          <a:prstGeom prst="rect">
            <a:avLst/>
          </a:prstGeom>
          <a:noFill/>
          <a:ln>
            <a:noFill/>
          </a:ln>
        </p:spPr>
        <p:txBody>
          <a:bodyPr wrap="square">
            <a:spAutoFit/>
          </a:bodyPr>
          <a:lstStyle/>
          <a:p>
            <a:r>
              <a:rPr lang="en-GB" sz="1200" dirty="0">
                <a:hlinkClick r:id="rId2"/>
              </a:rPr>
              <a:t>https://www.ncbi.nlm.nih.gov/books/NBK547546/</a:t>
            </a:r>
            <a:r>
              <a:rPr lang="en-GB" sz="1200" dirty="0"/>
              <a:t> </a:t>
            </a:r>
          </a:p>
        </p:txBody>
      </p:sp>
    </p:spTree>
    <p:extLst>
      <p:ext uri="{BB962C8B-B14F-4D97-AF65-F5344CB8AC3E}">
        <p14:creationId xmlns:p14="http://schemas.microsoft.com/office/powerpoint/2010/main" val="2481441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BB2A5-087C-2B95-7BE2-F45998A8E27C}"/>
              </a:ext>
            </a:extLst>
          </p:cNvPr>
          <p:cNvSpPr>
            <a:spLocks noGrp="1"/>
          </p:cNvSpPr>
          <p:nvPr>
            <p:ph type="title"/>
          </p:nvPr>
        </p:nvSpPr>
        <p:spPr/>
        <p:txBody>
          <a:bodyPr>
            <a:normAutofit fontScale="90000"/>
          </a:bodyPr>
          <a:lstStyle/>
          <a:p>
            <a:endParaRPr lang="en-GB"/>
          </a:p>
        </p:txBody>
      </p:sp>
      <p:sp>
        <p:nvSpPr>
          <p:cNvPr id="3" name="Content Placeholder 2">
            <a:extLst>
              <a:ext uri="{FF2B5EF4-FFF2-40B4-BE49-F238E27FC236}">
                <a16:creationId xmlns:a16="http://schemas.microsoft.com/office/drawing/2014/main" id="{29E4732E-73A2-C5B4-7981-CAA3ADB18435}"/>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A0D886AC-0EB6-28B5-E7C4-92B234C2D130}"/>
              </a:ext>
            </a:extLst>
          </p:cNvPr>
          <p:cNvPicPr>
            <a:picLocks noChangeAspect="1"/>
          </p:cNvPicPr>
          <p:nvPr/>
        </p:nvPicPr>
        <p:blipFill>
          <a:blip r:embed="rId2"/>
          <a:stretch>
            <a:fillRect/>
          </a:stretch>
        </p:blipFill>
        <p:spPr>
          <a:xfrm>
            <a:off x="195828" y="0"/>
            <a:ext cx="8752343" cy="6858000"/>
          </a:xfrm>
          <a:prstGeom prst="rect">
            <a:avLst/>
          </a:prstGeom>
        </p:spPr>
      </p:pic>
      <p:sp>
        <p:nvSpPr>
          <p:cNvPr id="6" name="Oval 5">
            <a:extLst>
              <a:ext uri="{FF2B5EF4-FFF2-40B4-BE49-F238E27FC236}">
                <a16:creationId xmlns:a16="http://schemas.microsoft.com/office/drawing/2014/main" id="{F34AAF91-58B3-3FA3-1519-43E5B309D8F8}"/>
              </a:ext>
            </a:extLst>
          </p:cNvPr>
          <p:cNvSpPr/>
          <p:nvPr/>
        </p:nvSpPr>
        <p:spPr>
          <a:xfrm>
            <a:off x="1115616" y="375953"/>
            <a:ext cx="1224136" cy="556592"/>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721474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489BE8FE-093F-F1B7-FD1B-8AA445125F78}"/>
              </a:ext>
            </a:extLst>
          </p:cNvPr>
          <p:cNvSpPr/>
          <p:nvPr/>
        </p:nvSpPr>
        <p:spPr>
          <a:xfrm>
            <a:off x="3035997" y="1556792"/>
            <a:ext cx="3484913" cy="2042948"/>
          </a:xfrm>
          <a:prstGeom prst="rect">
            <a:avLst/>
          </a:prstGeom>
          <a:solidFill>
            <a:srgbClr val="2A9D8F"/>
          </a:solidFill>
          <a:ln w="76200">
            <a:solidFill>
              <a:srgbClr val="E76F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9" name="TextBox 31">
            <a:extLst>
              <a:ext uri="{FF2B5EF4-FFF2-40B4-BE49-F238E27FC236}">
                <a16:creationId xmlns:a16="http://schemas.microsoft.com/office/drawing/2014/main" id="{6A53DA4D-9ADF-DB28-7807-CEE36B0E9240}"/>
              </a:ext>
            </a:extLst>
          </p:cNvPr>
          <p:cNvSpPr txBox="1"/>
          <p:nvPr/>
        </p:nvSpPr>
        <p:spPr>
          <a:xfrm>
            <a:off x="5613800" y="1581119"/>
            <a:ext cx="918102" cy="415498"/>
          </a:xfrm>
          <a:prstGeom prst="rect">
            <a:avLst/>
          </a:prstGeom>
          <a:noFill/>
          <a:ln>
            <a:noFill/>
          </a:ln>
        </p:spPr>
        <p:txBody>
          <a:bodyPr wrap="square" rtlCol="0">
            <a:spAutoFit/>
          </a:bodyPr>
          <a:lstStyle/>
          <a:p>
            <a:r>
              <a:rPr lang="en-US" sz="2100" b="1" err="1">
                <a:solidFill>
                  <a:srgbClr val="FFFFFF"/>
                </a:solidFill>
                <a:latin typeface="Helvetica" panose="020B0604020202020204" pitchFamily="34" charset="0"/>
                <a:cs typeface="Helvetica" panose="020B0604020202020204" pitchFamily="34" charset="0"/>
              </a:rPr>
              <a:t>sFSS</a:t>
            </a:r>
            <a:endParaRPr lang="en-US" sz="2100" b="1">
              <a:solidFill>
                <a:srgbClr val="FFFFFF"/>
              </a:solidFill>
              <a:latin typeface="Helvetica" panose="020B0604020202020204" pitchFamily="34" charset="0"/>
              <a:cs typeface="Helvetica" panose="020B0604020202020204" pitchFamily="34" charset="0"/>
            </a:endParaRPr>
          </a:p>
        </p:txBody>
      </p:sp>
      <p:cxnSp>
        <p:nvCxnSpPr>
          <p:cNvPr id="60" name="Conector recto 59">
            <a:extLst>
              <a:ext uri="{FF2B5EF4-FFF2-40B4-BE49-F238E27FC236}">
                <a16:creationId xmlns:a16="http://schemas.microsoft.com/office/drawing/2014/main" id="{AE6A462A-380F-2961-707D-07C52C6B6E80}"/>
              </a:ext>
            </a:extLst>
          </p:cNvPr>
          <p:cNvCxnSpPr>
            <a:cxnSpLocks/>
          </p:cNvCxnSpPr>
          <p:nvPr/>
        </p:nvCxnSpPr>
        <p:spPr>
          <a:xfrm flipH="1">
            <a:off x="3463268" y="1932432"/>
            <a:ext cx="4175" cy="904710"/>
          </a:xfrm>
          <a:prstGeom prst="line">
            <a:avLst/>
          </a:prstGeom>
          <a:ln w="28575">
            <a:solidFill>
              <a:srgbClr val="FFFF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Conector recto de flecha 62">
            <a:extLst>
              <a:ext uri="{FF2B5EF4-FFF2-40B4-BE49-F238E27FC236}">
                <a16:creationId xmlns:a16="http://schemas.microsoft.com/office/drawing/2014/main" id="{6BE1B6DA-4562-0D28-A30B-47A3D2E01C82}"/>
              </a:ext>
            </a:extLst>
          </p:cNvPr>
          <p:cNvCxnSpPr>
            <a:cxnSpLocks/>
          </p:cNvCxnSpPr>
          <p:nvPr/>
        </p:nvCxnSpPr>
        <p:spPr>
          <a:xfrm>
            <a:off x="3466052" y="2363441"/>
            <a:ext cx="551244" cy="0"/>
          </a:xfrm>
          <a:prstGeom prst="straightConnector1">
            <a:avLst/>
          </a:prstGeom>
          <a:ln w="28575">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ector recto de flecha 65">
            <a:extLst>
              <a:ext uri="{FF2B5EF4-FFF2-40B4-BE49-F238E27FC236}">
                <a16:creationId xmlns:a16="http://schemas.microsoft.com/office/drawing/2014/main" id="{60EECD38-5ACA-67F1-8B77-8AEC608B6349}"/>
              </a:ext>
            </a:extLst>
          </p:cNvPr>
          <p:cNvCxnSpPr>
            <a:cxnSpLocks/>
          </p:cNvCxnSpPr>
          <p:nvPr/>
        </p:nvCxnSpPr>
        <p:spPr>
          <a:xfrm>
            <a:off x="3463268" y="2821409"/>
            <a:ext cx="551244" cy="0"/>
          </a:xfrm>
          <a:prstGeom prst="straightConnector1">
            <a:avLst/>
          </a:prstGeom>
          <a:ln w="28575">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25D3CC62-DF75-0A89-3B76-D294853824E1}"/>
              </a:ext>
            </a:extLst>
          </p:cNvPr>
          <p:cNvCxnSpPr>
            <a:cxnSpLocks/>
          </p:cNvCxnSpPr>
          <p:nvPr/>
        </p:nvCxnSpPr>
        <p:spPr>
          <a:xfrm>
            <a:off x="4769816" y="2837142"/>
            <a:ext cx="695" cy="449686"/>
          </a:xfrm>
          <a:prstGeom prst="line">
            <a:avLst/>
          </a:prstGeom>
          <a:ln w="28575">
            <a:solidFill>
              <a:srgbClr val="FFFF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Conector recto de flecha 71">
            <a:extLst>
              <a:ext uri="{FF2B5EF4-FFF2-40B4-BE49-F238E27FC236}">
                <a16:creationId xmlns:a16="http://schemas.microsoft.com/office/drawing/2014/main" id="{14A1149C-8C95-09FF-79E1-965CEA305096}"/>
              </a:ext>
            </a:extLst>
          </p:cNvPr>
          <p:cNvCxnSpPr>
            <a:cxnSpLocks/>
          </p:cNvCxnSpPr>
          <p:nvPr/>
        </p:nvCxnSpPr>
        <p:spPr>
          <a:xfrm>
            <a:off x="4773295" y="2813127"/>
            <a:ext cx="551244" cy="0"/>
          </a:xfrm>
          <a:prstGeom prst="straightConnector1">
            <a:avLst/>
          </a:prstGeom>
          <a:ln w="28575">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ector recto de flecha 72">
            <a:extLst>
              <a:ext uri="{FF2B5EF4-FFF2-40B4-BE49-F238E27FC236}">
                <a16:creationId xmlns:a16="http://schemas.microsoft.com/office/drawing/2014/main" id="{D73FE1A6-52F8-4FFC-35A4-7F6505F9932C}"/>
              </a:ext>
            </a:extLst>
          </p:cNvPr>
          <p:cNvCxnSpPr>
            <a:cxnSpLocks/>
          </p:cNvCxnSpPr>
          <p:nvPr/>
        </p:nvCxnSpPr>
        <p:spPr>
          <a:xfrm>
            <a:off x="4770511" y="3271095"/>
            <a:ext cx="551244" cy="0"/>
          </a:xfrm>
          <a:prstGeom prst="straightConnector1">
            <a:avLst/>
          </a:prstGeom>
          <a:ln w="28575">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75" name="Rectángulo 74">
            <a:extLst>
              <a:ext uri="{FF2B5EF4-FFF2-40B4-BE49-F238E27FC236}">
                <a16:creationId xmlns:a16="http://schemas.microsoft.com/office/drawing/2014/main" id="{F1CE154E-5CDA-7B97-29A0-1DACCA56DECB}"/>
              </a:ext>
            </a:extLst>
          </p:cNvPr>
          <p:cNvSpPr/>
          <p:nvPr/>
        </p:nvSpPr>
        <p:spPr>
          <a:xfrm>
            <a:off x="3205179" y="1670189"/>
            <a:ext cx="997831" cy="392415"/>
          </a:xfrm>
          <a:prstGeom prst="rect">
            <a:avLst/>
          </a:prstGeom>
          <a:solidFill>
            <a:srgbClr val="E76F51"/>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76" name="Rectángulo 75">
            <a:extLst>
              <a:ext uri="{FF2B5EF4-FFF2-40B4-BE49-F238E27FC236}">
                <a16:creationId xmlns:a16="http://schemas.microsoft.com/office/drawing/2014/main" id="{1D1142AC-66A6-254D-DB72-E8E28FE700EE}"/>
              </a:ext>
            </a:extLst>
          </p:cNvPr>
          <p:cNvSpPr/>
          <p:nvPr/>
        </p:nvSpPr>
        <p:spPr>
          <a:xfrm>
            <a:off x="4017296" y="2167233"/>
            <a:ext cx="997831" cy="392415"/>
          </a:xfrm>
          <a:prstGeom prst="rect">
            <a:avLst/>
          </a:prstGeom>
          <a:solidFill>
            <a:srgbClr val="F4A261"/>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77" name="Rectángulo 76">
            <a:extLst>
              <a:ext uri="{FF2B5EF4-FFF2-40B4-BE49-F238E27FC236}">
                <a16:creationId xmlns:a16="http://schemas.microsoft.com/office/drawing/2014/main" id="{D4CEB7E7-253E-089C-68CE-30CA265572A4}"/>
              </a:ext>
            </a:extLst>
          </p:cNvPr>
          <p:cNvSpPr/>
          <p:nvPr/>
        </p:nvSpPr>
        <p:spPr>
          <a:xfrm>
            <a:off x="4014512" y="2615130"/>
            <a:ext cx="997831" cy="392415"/>
          </a:xfrm>
          <a:prstGeom prst="rect">
            <a:avLst/>
          </a:prstGeom>
          <a:solidFill>
            <a:srgbClr val="F4A261"/>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79" name="Rectángulo 78">
            <a:extLst>
              <a:ext uri="{FF2B5EF4-FFF2-40B4-BE49-F238E27FC236}">
                <a16:creationId xmlns:a16="http://schemas.microsoft.com/office/drawing/2014/main" id="{C0CA48CF-39C1-6199-98C1-98B264B2DC75}"/>
              </a:ext>
            </a:extLst>
          </p:cNvPr>
          <p:cNvSpPr/>
          <p:nvPr/>
        </p:nvSpPr>
        <p:spPr>
          <a:xfrm>
            <a:off x="5327323" y="2618426"/>
            <a:ext cx="997831" cy="392415"/>
          </a:xfrm>
          <a:prstGeom prst="rect">
            <a:avLst/>
          </a:prstGeom>
          <a:solidFill>
            <a:srgbClr val="E9C46A"/>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80" name="Rectángulo 79">
            <a:extLst>
              <a:ext uri="{FF2B5EF4-FFF2-40B4-BE49-F238E27FC236}">
                <a16:creationId xmlns:a16="http://schemas.microsoft.com/office/drawing/2014/main" id="{750E3458-85E0-80C6-657F-2A71709C23D6}"/>
              </a:ext>
            </a:extLst>
          </p:cNvPr>
          <p:cNvSpPr/>
          <p:nvPr/>
        </p:nvSpPr>
        <p:spPr>
          <a:xfrm>
            <a:off x="5324539" y="3066322"/>
            <a:ext cx="997831" cy="392415"/>
          </a:xfrm>
          <a:prstGeom prst="rect">
            <a:avLst/>
          </a:prstGeom>
          <a:solidFill>
            <a:srgbClr val="E9C46A"/>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81" name="TextBox 31">
            <a:extLst>
              <a:ext uri="{FF2B5EF4-FFF2-40B4-BE49-F238E27FC236}">
                <a16:creationId xmlns:a16="http://schemas.microsoft.com/office/drawing/2014/main" id="{ABB0F545-454B-9AAA-402B-69E81B61F7CF}"/>
              </a:ext>
            </a:extLst>
          </p:cNvPr>
          <p:cNvSpPr txBox="1"/>
          <p:nvPr/>
        </p:nvSpPr>
        <p:spPr>
          <a:xfrm>
            <a:off x="3297690" y="1719013"/>
            <a:ext cx="918102" cy="323165"/>
          </a:xfrm>
          <a:prstGeom prst="rect">
            <a:avLst/>
          </a:prstGeom>
          <a:noFill/>
          <a:ln>
            <a:noFill/>
          </a:ln>
        </p:spPr>
        <p:txBody>
          <a:bodyPr wrap="square" rtlCol="0">
            <a:spAutoFit/>
          </a:bodyPr>
          <a:lstStyle/>
          <a:p>
            <a:r>
              <a:rPr lang="en-US" sz="1500" b="1">
                <a:solidFill>
                  <a:srgbClr val="FFFFFF"/>
                </a:solidFill>
                <a:latin typeface="Helvetica" panose="020B0604020202020204" pitchFamily="34" charset="0"/>
                <a:cs typeface="Helvetica" panose="020B0604020202020204" pitchFamily="34" charset="0"/>
              </a:rPr>
              <a:t>Project</a:t>
            </a:r>
          </a:p>
        </p:txBody>
      </p:sp>
      <p:sp>
        <p:nvSpPr>
          <p:cNvPr id="82" name="TextBox 31">
            <a:extLst>
              <a:ext uri="{FF2B5EF4-FFF2-40B4-BE49-F238E27FC236}">
                <a16:creationId xmlns:a16="http://schemas.microsoft.com/office/drawing/2014/main" id="{A9B0A529-D886-8CD2-01B8-3BF58D90C87E}"/>
              </a:ext>
            </a:extLst>
          </p:cNvPr>
          <p:cNvSpPr txBox="1"/>
          <p:nvPr/>
        </p:nvSpPr>
        <p:spPr>
          <a:xfrm>
            <a:off x="5355087" y="3112489"/>
            <a:ext cx="918102" cy="323165"/>
          </a:xfrm>
          <a:prstGeom prst="rect">
            <a:avLst/>
          </a:prstGeom>
          <a:solidFill>
            <a:srgbClr val="E9C46A"/>
          </a:solidFill>
          <a:ln>
            <a:noFill/>
          </a:ln>
        </p:spPr>
        <p:txBody>
          <a:bodyPr wrap="square" rtlCol="0">
            <a:spAutoFit/>
          </a:bodyPr>
          <a:lstStyle/>
          <a:p>
            <a:pPr algn="ctr"/>
            <a:r>
              <a:rPr lang="en-US" sz="1500" b="1">
                <a:solidFill>
                  <a:srgbClr val="FFFFFF"/>
                </a:solidFill>
                <a:latin typeface="Helvetica" panose="020B0604020202020204" pitchFamily="34" charset="0"/>
                <a:cs typeface="Helvetica" panose="020B0604020202020204" pitchFamily="34" charset="0"/>
              </a:rPr>
              <a:t>Code</a:t>
            </a:r>
          </a:p>
        </p:txBody>
      </p:sp>
      <p:pic>
        <p:nvPicPr>
          <p:cNvPr id="84" name="Gráfico 83" descr="Informática en la nube con relleno sólido">
            <a:extLst>
              <a:ext uri="{FF2B5EF4-FFF2-40B4-BE49-F238E27FC236}">
                <a16:creationId xmlns:a16="http://schemas.microsoft.com/office/drawing/2014/main" id="{76500A95-8EE3-8080-CF7C-983C113B53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5695" y="1953313"/>
            <a:ext cx="519179" cy="519179"/>
          </a:xfrm>
          <a:prstGeom prst="rect">
            <a:avLst/>
          </a:prstGeom>
        </p:spPr>
      </p:pic>
      <p:sp>
        <p:nvSpPr>
          <p:cNvPr id="85" name="TextBox 10">
            <a:extLst>
              <a:ext uri="{FF2B5EF4-FFF2-40B4-BE49-F238E27FC236}">
                <a16:creationId xmlns:a16="http://schemas.microsoft.com/office/drawing/2014/main" id="{E70CD76E-CC1B-621B-980C-79D030CF4A06}"/>
              </a:ext>
            </a:extLst>
          </p:cNvPr>
          <p:cNvSpPr txBox="1"/>
          <p:nvPr/>
        </p:nvSpPr>
        <p:spPr>
          <a:xfrm>
            <a:off x="-93595" y="2406139"/>
            <a:ext cx="1798890" cy="415498"/>
          </a:xfrm>
          <a:prstGeom prst="rect">
            <a:avLst/>
          </a:prstGeom>
          <a:noFill/>
          <a:ln>
            <a:noFill/>
          </a:ln>
        </p:spPr>
        <p:txBody>
          <a:bodyPr wrap="none" rtlCol="0">
            <a:spAutoFit/>
          </a:bodyPr>
          <a:lstStyle/>
          <a:p>
            <a:pPr algn="ctr"/>
            <a:r>
              <a:rPr lang="en-US" sz="2100" b="1">
                <a:solidFill>
                  <a:srgbClr val="264653"/>
                </a:solidFill>
                <a:latin typeface="Helvetica" panose="020B0604020202020204" pitchFamily="34" charset="0"/>
                <a:cs typeface="Helvetica" panose="020B0604020202020204" pitchFamily="34" charset="0"/>
              </a:rPr>
              <a:t>Project team</a:t>
            </a:r>
            <a:endParaRPr lang="en-GB" sz="2100" b="1">
              <a:solidFill>
                <a:srgbClr val="264653"/>
              </a:solidFill>
              <a:latin typeface="Helvetica" panose="020B0604020202020204" pitchFamily="34" charset="0"/>
              <a:cs typeface="Helvetica" panose="020B0604020202020204" pitchFamily="34" charset="0"/>
            </a:endParaRPr>
          </a:p>
        </p:txBody>
      </p:sp>
      <p:sp>
        <p:nvSpPr>
          <p:cNvPr id="87" name="TextBox 77">
            <a:extLst>
              <a:ext uri="{FF2B5EF4-FFF2-40B4-BE49-F238E27FC236}">
                <a16:creationId xmlns:a16="http://schemas.microsoft.com/office/drawing/2014/main" id="{0EF8DD51-0874-EC39-2947-4695FC8E1BE3}"/>
              </a:ext>
            </a:extLst>
          </p:cNvPr>
          <p:cNvSpPr txBox="1"/>
          <p:nvPr/>
        </p:nvSpPr>
        <p:spPr>
          <a:xfrm>
            <a:off x="1843585" y="2217082"/>
            <a:ext cx="1292609" cy="369332"/>
          </a:xfrm>
          <a:prstGeom prst="rect">
            <a:avLst/>
          </a:prstGeom>
          <a:noFill/>
          <a:ln>
            <a:noFill/>
          </a:ln>
        </p:spPr>
        <p:txBody>
          <a:bodyPr wrap="square" rtlCol="0">
            <a:spAutoFit/>
          </a:bodyPr>
          <a:lstStyle/>
          <a:p>
            <a:r>
              <a:rPr lang="en-US" dirty="0">
                <a:solidFill>
                  <a:srgbClr val="2A9D8F"/>
                </a:solidFill>
                <a:latin typeface="Helvetica" panose="020B0604020202020204" pitchFamily="34" charset="0"/>
                <a:cs typeface="Helvetica" panose="020B0604020202020204" pitchFamily="34" charset="0"/>
              </a:rPr>
              <a:t>Project</a:t>
            </a:r>
            <a:endParaRPr lang="en-GB" dirty="0">
              <a:solidFill>
                <a:srgbClr val="2A9D8F"/>
              </a:solidFill>
              <a:latin typeface="Helvetica" panose="020B0604020202020204" pitchFamily="34" charset="0"/>
              <a:cs typeface="Helvetica" panose="020B0604020202020204" pitchFamily="34" charset="0"/>
            </a:endParaRPr>
          </a:p>
        </p:txBody>
      </p:sp>
      <p:sp>
        <p:nvSpPr>
          <p:cNvPr id="88" name="TextBox 33">
            <a:extLst>
              <a:ext uri="{FF2B5EF4-FFF2-40B4-BE49-F238E27FC236}">
                <a16:creationId xmlns:a16="http://schemas.microsoft.com/office/drawing/2014/main" id="{16583B0E-4020-A714-1362-33AA8CFD2EB9}"/>
              </a:ext>
            </a:extLst>
          </p:cNvPr>
          <p:cNvSpPr txBox="1"/>
          <p:nvPr/>
        </p:nvSpPr>
        <p:spPr>
          <a:xfrm>
            <a:off x="1726686" y="2626917"/>
            <a:ext cx="1404304" cy="369332"/>
          </a:xfrm>
          <a:prstGeom prst="rect">
            <a:avLst/>
          </a:prstGeom>
          <a:noFill/>
          <a:ln>
            <a:noFill/>
          </a:ln>
        </p:spPr>
        <p:txBody>
          <a:bodyPr wrap="square" rtlCol="0">
            <a:spAutoFit/>
          </a:bodyPr>
          <a:lstStyle/>
          <a:p>
            <a:r>
              <a:rPr lang="en-US">
                <a:solidFill>
                  <a:srgbClr val="2A9D8F"/>
                </a:solidFill>
                <a:latin typeface="Helvetica" panose="020B0604020202020204" pitchFamily="34" charset="0"/>
                <a:cs typeface="Helvetica" panose="020B0604020202020204" pitchFamily="34" charset="0"/>
              </a:rPr>
              <a:t>execution</a:t>
            </a:r>
            <a:endParaRPr lang="en-GB">
              <a:solidFill>
                <a:srgbClr val="2A9D8F"/>
              </a:solidFill>
              <a:latin typeface="Helvetica" panose="020B0604020202020204" pitchFamily="34" charset="0"/>
              <a:cs typeface="Helvetica" panose="020B0604020202020204" pitchFamily="34" charset="0"/>
            </a:endParaRPr>
          </a:p>
        </p:txBody>
      </p:sp>
      <p:cxnSp>
        <p:nvCxnSpPr>
          <p:cNvPr id="89" name="Conector recto de flecha 88">
            <a:extLst>
              <a:ext uri="{FF2B5EF4-FFF2-40B4-BE49-F238E27FC236}">
                <a16:creationId xmlns:a16="http://schemas.microsoft.com/office/drawing/2014/main" id="{91CBEE60-661D-7122-99A0-1E5249581E19}"/>
              </a:ext>
            </a:extLst>
          </p:cNvPr>
          <p:cNvCxnSpPr>
            <a:cxnSpLocks/>
          </p:cNvCxnSpPr>
          <p:nvPr/>
        </p:nvCxnSpPr>
        <p:spPr>
          <a:xfrm>
            <a:off x="1630210" y="2613770"/>
            <a:ext cx="1433176" cy="0"/>
          </a:xfrm>
          <a:prstGeom prst="straightConnector1">
            <a:avLst/>
          </a:prstGeom>
          <a:ln w="76200">
            <a:solidFill>
              <a:srgbClr val="515E8E"/>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ector recto de flecha 99">
            <a:extLst>
              <a:ext uri="{FF2B5EF4-FFF2-40B4-BE49-F238E27FC236}">
                <a16:creationId xmlns:a16="http://schemas.microsoft.com/office/drawing/2014/main" id="{232B9C5E-9EA3-E052-D6B3-DC2CA5E31016}"/>
              </a:ext>
            </a:extLst>
          </p:cNvPr>
          <p:cNvCxnSpPr>
            <a:cxnSpLocks/>
          </p:cNvCxnSpPr>
          <p:nvPr/>
        </p:nvCxnSpPr>
        <p:spPr>
          <a:xfrm>
            <a:off x="4769816" y="3599741"/>
            <a:ext cx="0" cy="629426"/>
          </a:xfrm>
          <a:prstGeom prst="straightConnector1">
            <a:avLst/>
          </a:prstGeom>
          <a:ln w="76200">
            <a:solidFill>
              <a:srgbClr val="515E8E"/>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3">
            <a:extLst>
              <a:ext uri="{FF2B5EF4-FFF2-40B4-BE49-F238E27FC236}">
                <a16:creationId xmlns:a16="http://schemas.microsoft.com/office/drawing/2014/main" id="{B96AE86D-65FF-0AF6-B886-A69A18B088DF}"/>
              </a:ext>
            </a:extLst>
          </p:cNvPr>
          <p:cNvSpPr txBox="1"/>
          <p:nvPr/>
        </p:nvSpPr>
        <p:spPr>
          <a:xfrm>
            <a:off x="3914365" y="4206832"/>
            <a:ext cx="1915909" cy="923330"/>
          </a:xfrm>
          <a:prstGeom prst="rect">
            <a:avLst/>
          </a:prstGeom>
          <a:noFill/>
          <a:ln>
            <a:noFill/>
          </a:ln>
        </p:spPr>
        <p:txBody>
          <a:bodyPr wrap="none" rtlCol="0">
            <a:spAutoFit/>
          </a:bodyPr>
          <a:lstStyle/>
          <a:p>
            <a:pPr marL="342900" indent="-342900">
              <a:buFont typeface="Wingdings" panose="05000000000000000000" pitchFamily="2" charset="2"/>
              <a:buChar char="§"/>
            </a:pPr>
            <a:r>
              <a:rPr lang="en-US" b="1">
                <a:solidFill>
                  <a:srgbClr val="264653"/>
                </a:solidFill>
                <a:latin typeface="Helvetica" panose="020B0604020202020204" pitchFamily="34" charset="0"/>
                <a:cs typeface="Helvetica" panose="020B0604020202020204" pitchFamily="34" charset="0"/>
              </a:rPr>
              <a:t>Researchers</a:t>
            </a:r>
          </a:p>
          <a:p>
            <a:pPr marL="342900" indent="-342900">
              <a:buFont typeface="Wingdings" panose="05000000000000000000" pitchFamily="2" charset="2"/>
              <a:buChar char="§"/>
            </a:pPr>
            <a:r>
              <a:rPr lang="en-US" b="1">
                <a:solidFill>
                  <a:srgbClr val="264653"/>
                </a:solidFill>
                <a:latin typeface="Helvetica" panose="020B0604020202020204" pitchFamily="34" charset="0"/>
                <a:cs typeface="Helvetica" panose="020B0604020202020204" pitchFamily="34" charset="0"/>
              </a:rPr>
              <a:t>Reviewer</a:t>
            </a:r>
            <a:r>
              <a:rPr lang="en-GB" b="1">
                <a:solidFill>
                  <a:srgbClr val="264653"/>
                </a:solidFill>
                <a:latin typeface="Helvetica" panose="020B0604020202020204" pitchFamily="34" charset="0"/>
                <a:cs typeface="Helvetica" panose="020B0604020202020204" pitchFamily="34" charset="0"/>
              </a:rPr>
              <a:t>s</a:t>
            </a:r>
          </a:p>
          <a:p>
            <a:pPr marL="342900" indent="-342900">
              <a:buFont typeface="Wingdings" panose="05000000000000000000" pitchFamily="2" charset="2"/>
              <a:buChar char="§"/>
            </a:pPr>
            <a:r>
              <a:rPr lang="en-GB" b="1">
                <a:solidFill>
                  <a:srgbClr val="264653"/>
                </a:solidFill>
                <a:latin typeface="Helvetica" panose="020B0604020202020204" pitchFamily="34" charset="0"/>
                <a:cs typeface="Helvetica" panose="020B0604020202020204" pitchFamily="34" charset="0"/>
              </a:rPr>
              <a:t>Archiving</a:t>
            </a:r>
            <a:endParaRPr lang="en-US" b="1">
              <a:solidFill>
                <a:srgbClr val="264653"/>
              </a:solidFill>
              <a:latin typeface="Helvetica" panose="020B0604020202020204" pitchFamily="34" charset="0"/>
              <a:cs typeface="Helvetica" panose="020B0604020202020204" pitchFamily="34" charset="0"/>
            </a:endParaRPr>
          </a:p>
        </p:txBody>
      </p:sp>
      <p:sp>
        <p:nvSpPr>
          <p:cNvPr id="105" name="TextBox 77">
            <a:extLst>
              <a:ext uri="{FF2B5EF4-FFF2-40B4-BE49-F238E27FC236}">
                <a16:creationId xmlns:a16="http://schemas.microsoft.com/office/drawing/2014/main" id="{543ECED2-80E3-B0CA-8885-F5B86C2618DF}"/>
              </a:ext>
            </a:extLst>
          </p:cNvPr>
          <p:cNvSpPr txBox="1"/>
          <p:nvPr/>
        </p:nvSpPr>
        <p:spPr>
          <a:xfrm>
            <a:off x="3994389" y="3692447"/>
            <a:ext cx="1819750" cy="369332"/>
          </a:xfrm>
          <a:prstGeom prst="rect">
            <a:avLst/>
          </a:prstGeom>
          <a:noFill/>
          <a:ln>
            <a:noFill/>
          </a:ln>
        </p:spPr>
        <p:txBody>
          <a:bodyPr wrap="square" rtlCol="0">
            <a:spAutoFit/>
          </a:bodyPr>
          <a:lstStyle/>
          <a:p>
            <a:r>
              <a:rPr lang="en-US">
                <a:solidFill>
                  <a:srgbClr val="2A9D8F"/>
                </a:solidFill>
                <a:latin typeface="Helvetica" panose="020B0604020202020204" pitchFamily="34" charset="0"/>
                <a:cs typeface="Helvetica" panose="020B0604020202020204" pitchFamily="34" charset="0"/>
              </a:rPr>
              <a:t>Share</a:t>
            </a:r>
            <a:endParaRPr lang="en-GB">
              <a:solidFill>
                <a:srgbClr val="2A9D8F"/>
              </a:solidFill>
              <a:latin typeface="Helvetica" panose="020B0604020202020204" pitchFamily="34" charset="0"/>
              <a:cs typeface="Helvetica" panose="020B0604020202020204" pitchFamily="34" charset="0"/>
            </a:endParaRPr>
          </a:p>
        </p:txBody>
      </p:sp>
      <p:cxnSp>
        <p:nvCxnSpPr>
          <p:cNvPr id="112" name="Conector recto de flecha 111">
            <a:extLst>
              <a:ext uri="{FF2B5EF4-FFF2-40B4-BE49-F238E27FC236}">
                <a16:creationId xmlns:a16="http://schemas.microsoft.com/office/drawing/2014/main" id="{50B649EC-D865-AC6E-ABD9-2464F8F6DC69}"/>
              </a:ext>
            </a:extLst>
          </p:cNvPr>
          <p:cNvCxnSpPr>
            <a:cxnSpLocks/>
          </p:cNvCxnSpPr>
          <p:nvPr/>
        </p:nvCxnSpPr>
        <p:spPr>
          <a:xfrm>
            <a:off x="6253317" y="3240910"/>
            <a:ext cx="1339357" cy="0"/>
          </a:xfrm>
          <a:prstGeom prst="straightConnector1">
            <a:avLst/>
          </a:prstGeom>
          <a:ln w="76200">
            <a:solidFill>
              <a:srgbClr val="515E8E"/>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5" name="TextBox 10">
            <a:extLst>
              <a:ext uri="{FF2B5EF4-FFF2-40B4-BE49-F238E27FC236}">
                <a16:creationId xmlns:a16="http://schemas.microsoft.com/office/drawing/2014/main" id="{8678FA57-C6E1-3E97-7763-E4FFC0E70A04}"/>
              </a:ext>
            </a:extLst>
          </p:cNvPr>
          <p:cNvSpPr txBox="1"/>
          <p:nvPr/>
        </p:nvSpPr>
        <p:spPr>
          <a:xfrm>
            <a:off x="7486477" y="2871578"/>
            <a:ext cx="1500731" cy="738664"/>
          </a:xfrm>
          <a:prstGeom prst="rect">
            <a:avLst/>
          </a:prstGeom>
          <a:noFill/>
          <a:ln>
            <a:noFill/>
          </a:ln>
        </p:spPr>
        <p:txBody>
          <a:bodyPr wrap="none" rtlCol="0">
            <a:spAutoFit/>
          </a:bodyPr>
          <a:lstStyle/>
          <a:p>
            <a:pPr algn="ctr"/>
            <a:r>
              <a:rPr lang="en-US" sz="2100" b="1" dirty="0">
                <a:solidFill>
                  <a:srgbClr val="264653"/>
                </a:solidFill>
                <a:latin typeface="Helvetica" panose="020B0604020202020204" pitchFamily="34" charset="0"/>
                <a:cs typeface="Helvetica" panose="020B0604020202020204" pitchFamily="34" charset="0"/>
              </a:rPr>
              <a:t>GitHub </a:t>
            </a:r>
          </a:p>
          <a:p>
            <a:pPr algn="ctr"/>
            <a:r>
              <a:rPr lang="en-US" sz="2100" b="1" dirty="0">
                <a:solidFill>
                  <a:srgbClr val="264653"/>
                </a:solidFill>
                <a:latin typeface="Helvetica" panose="020B0604020202020204" pitchFamily="34" charset="0"/>
                <a:cs typeface="Helvetica" panose="020B0604020202020204" pitchFamily="34" charset="0"/>
              </a:rPr>
              <a:t>repository</a:t>
            </a:r>
            <a:endParaRPr lang="en-GB" sz="2100" b="1" dirty="0">
              <a:solidFill>
                <a:srgbClr val="264653"/>
              </a:solidFill>
              <a:latin typeface="Helvetica" panose="020B0604020202020204" pitchFamily="34" charset="0"/>
              <a:cs typeface="Helvetica" panose="020B0604020202020204" pitchFamily="34" charset="0"/>
            </a:endParaRPr>
          </a:p>
        </p:txBody>
      </p:sp>
      <p:cxnSp>
        <p:nvCxnSpPr>
          <p:cNvPr id="4107" name="Conector: angular 4106">
            <a:extLst>
              <a:ext uri="{FF2B5EF4-FFF2-40B4-BE49-F238E27FC236}">
                <a16:creationId xmlns:a16="http://schemas.microsoft.com/office/drawing/2014/main" id="{C570BCDB-3533-15F5-B50D-8B63984553B1}"/>
              </a:ext>
            </a:extLst>
          </p:cNvPr>
          <p:cNvCxnSpPr>
            <a:cxnSpLocks/>
            <a:stCxn id="104" idx="3"/>
            <a:endCxn id="115" idx="2"/>
          </p:cNvCxnSpPr>
          <p:nvPr/>
        </p:nvCxnSpPr>
        <p:spPr>
          <a:xfrm flipV="1">
            <a:off x="5830274" y="3610242"/>
            <a:ext cx="2406569" cy="1058255"/>
          </a:xfrm>
          <a:prstGeom prst="bentConnector2">
            <a:avLst/>
          </a:prstGeom>
          <a:ln w="76200">
            <a:solidFill>
              <a:srgbClr val="E76F5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112" name="TextBox 77">
            <a:extLst>
              <a:ext uri="{FF2B5EF4-FFF2-40B4-BE49-F238E27FC236}">
                <a16:creationId xmlns:a16="http://schemas.microsoft.com/office/drawing/2014/main" id="{C7714242-3C7C-872C-C8B6-7369D19AD484}"/>
              </a:ext>
            </a:extLst>
          </p:cNvPr>
          <p:cNvSpPr txBox="1"/>
          <p:nvPr/>
        </p:nvSpPr>
        <p:spPr>
          <a:xfrm>
            <a:off x="6379909" y="4329661"/>
            <a:ext cx="1819750" cy="692497"/>
          </a:xfrm>
          <a:prstGeom prst="rect">
            <a:avLst/>
          </a:prstGeom>
          <a:noFill/>
          <a:ln>
            <a:noFill/>
          </a:ln>
        </p:spPr>
        <p:txBody>
          <a:bodyPr wrap="square" rtlCol="0">
            <a:spAutoFit/>
          </a:bodyPr>
          <a:lstStyle/>
          <a:p>
            <a:pPr algn="ctr"/>
            <a:r>
              <a:rPr lang="en-US" sz="1500">
                <a:solidFill>
                  <a:srgbClr val="E76F51"/>
                </a:solidFill>
                <a:latin typeface="Helvetica" panose="020B0604020202020204" pitchFamily="34" charset="0"/>
                <a:cs typeface="Helvetica" panose="020B0604020202020204" pitchFamily="34" charset="0"/>
              </a:rPr>
              <a:t>Access</a:t>
            </a:r>
          </a:p>
          <a:p>
            <a:pPr algn="ctr"/>
            <a:endParaRPr lang="en-US" sz="900">
              <a:solidFill>
                <a:srgbClr val="E76F51"/>
              </a:solidFill>
              <a:latin typeface="Helvetica" panose="020B0604020202020204" pitchFamily="34" charset="0"/>
              <a:cs typeface="Helvetica" panose="020B0604020202020204" pitchFamily="34" charset="0"/>
            </a:endParaRPr>
          </a:p>
          <a:p>
            <a:pPr algn="ctr"/>
            <a:r>
              <a:rPr lang="en-US" sz="1500">
                <a:solidFill>
                  <a:srgbClr val="E76F51"/>
                </a:solidFill>
                <a:latin typeface="Helvetica" panose="020B0604020202020204" pitchFamily="34" charset="0"/>
                <a:cs typeface="Helvetica" panose="020B0604020202020204" pitchFamily="34" charset="0"/>
              </a:rPr>
              <a:t>(optional)</a:t>
            </a:r>
            <a:endParaRPr lang="en-GB" sz="1500">
              <a:solidFill>
                <a:srgbClr val="E76F51"/>
              </a:solidFill>
              <a:latin typeface="Helvetica" panose="020B0604020202020204" pitchFamily="34" charset="0"/>
              <a:cs typeface="Helvetica" panose="020B0604020202020204" pitchFamily="34" charset="0"/>
            </a:endParaRPr>
          </a:p>
        </p:txBody>
      </p:sp>
      <p:sp>
        <p:nvSpPr>
          <p:cNvPr id="2" name="TextBox 98">
            <a:extLst>
              <a:ext uri="{FF2B5EF4-FFF2-40B4-BE49-F238E27FC236}">
                <a16:creationId xmlns:a16="http://schemas.microsoft.com/office/drawing/2014/main" id="{D606F839-475F-9CDE-73FE-7A0252949637}"/>
              </a:ext>
            </a:extLst>
          </p:cNvPr>
          <p:cNvSpPr txBox="1"/>
          <p:nvPr/>
        </p:nvSpPr>
        <p:spPr>
          <a:xfrm>
            <a:off x="6681980" y="2879452"/>
            <a:ext cx="857903" cy="323165"/>
          </a:xfrm>
          <a:prstGeom prst="rect">
            <a:avLst/>
          </a:prstGeom>
          <a:noFill/>
          <a:ln>
            <a:noFill/>
          </a:ln>
        </p:spPr>
        <p:txBody>
          <a:bodyPr wrap="square" rtlCol="0">
            <a:spAutoFit/>
          </a:bodyPr>
          <a:lstStyle/>
          <a:p>
            <a:r>
              <a:rPr lang="en-US" sz="1500" dirty="0">
                <a:solidFill>
                  <a:schemeClr val="accent1">
                    <a:lumMod val="75000"/>
                  </a:schemeClr>
                </a:solidFill>
                <a:latin typeface="Helvetica" panose="020B0604020202020204" pitchFamily="34" charset="0"/>
                <a:cs typeface="Helvetica" panose="020B0604020202020204" pitchFamily="34" charset="0"/>
              </a:rPr>
              <a:t>Version </a:t>
            </a:r>
            <a:endParaRPr lang="en-GB" sz="1500" dirty="0">
              <a:solidFill>
                <a:schemeClr val="accent1">
                  <a:lumMod val="75000"/>
                </a:schemeClr>
              </a:solidFill>
              <a:latin typeface="Helvetica" panose="020B0604020202020204" pitchFamily="34" charset="0"/>
              <a:cs typeface="Helvetica" panose="020B0604020202020204" pitchFamily="34" charset="0"/>
            </a:endParaRPr>
          </a:p>
        </p:txBody>
      </p:sp>
      <p:sp>
        <p:nvSpPr>
          <p:cNvPr id="3" name="TextBox 34">
            <a:extLst>
              <a:ext uri="{FF2B5EF4-FFF2-40B4-BE49-F238E27FC236}">
                <a16:creationId xmlns:a16="http://schemas.microsoft.com/office/drawing/2014/main" id="{8723EEBC-BB47-51A1-41C1-8BEA268AED6F}"/>
              </a:ext>
            </a:extLst>
          </p:cNvPr>
          <p:cNvSpPr txBox="1"/>
          <p:nvPr/>
        </p:nvSpPr>
        <p:spPr>
          <a:xfrm>
            <a:off x="6700929" y="3267150"/>
            <a:ext cx="967415" cy="323165"/>
          </a:xfrm>
          <a:prstGeom prst="rect">
            <a:avLst/>
          </a:prstGeom>
          <a:noFill/>
          <a:ln>
            <a:noFill/>
          </a:ln>
        </p:spPr>
        <p:txBody>
          <a:bodyPr wrap="square" rtlCol="0">
            <a:spAutoFit/>
          </a:bodyPr>
          <a:lstStyle/>
          <a:p>
            <a:r>
              <a:rPr lang="en-US" sz="1500">
                <a:solidFill>
                  <a:schemeClr val="accent1">
                    <a:lumMod val="75000"/>
                  </a:schemeClr>
                </a:solidFill>
                <a:latin typeface="Helvetica" panose="020B0604020202020204" pitchFamily="34" charset="0"/>
                <a:cs typeface="Helvetica" panose="020B0604020202020204" pitchFamily="34" charset="0"/>
              </a:rPr>
              <a:t>control</a:t>
            </a:r>
            <a:endParaRPr lang="en-GB" sz="1500">
              <a:solidFill>
                <a:schemeClr val="accent1">
                  <a:lumMod val="7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1785663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B4969C-50C2-6637-067D-5DD1A9C5E3D1}"/>
              </a:ext>
            </a:extLst>
          </p:cNvPr>
          <p:cNvPicPr>
            <a:picLocks noChangeAspect="1"/>
          </p:cNvPicPr>
          <p:nvPr/>
        </p:nvPicPr>
        <p:blipFill>
          <a:blip r:embed="rId2"/>
          <a:stretch>
            <a:fillRect/>
          </a:stretch>
        </p:blipFill>
        <p:spPr>
          <a:xfrm>
            <a:off x="0" y="194862"/>
            <a:ext cx="9144000" cy="6468275"/>
          </a:xfrm>
          <a:prstGeom prst="rect">
            <a:avLst/>
          </a:prstGeom>
        </p:spPr>
      </p:pic>
    </p:spTree>
    <p:extLst>
      <p:ext uri="{BB962C8B-B14F-4D97-AF65-F5344CB8AC3E}">
        <p14:creationId xmlns:p14="http://schemas.microsoft.com/office/powerpoint/2010/main" val="40340567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E1CD896-9797-2A15-6FAA-6AA0287F1EE7}"/>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D4E9D2A-858E-2AF4-B8AB-D2F0EC0D2116}"/>
              </a:ext>
            </a:extLst>
          </p:cNvPr>
          <p:cNvSpPr txBox="1"/>
          <p:nvPr/>
        </p:nvSpPr>
        <p:spPr>
          <a:xfrm>
            <a:off x="8083021" y="5582047"/>
            <a:ext cx="1005404" cy="369332"/>
          </a:xfrm>
          <a:prstGeom prst="rect">
            <a:avLst/>
          </a:prstGeom>
          <a:noFill/>
          <a:ln>
            <a:noFill/>
          </a:ln>
        </p:spPr>
        <p:txBody>
          <a:bodyPr wrap="none" rtlCol="0">
            <a:spAutoFit/>
          </a:bodyPr>
          <a:lstStyle/>
          <a:p>
            <a:pPr algn="r"/>
            <a:r>
              <a:rPr lang="en-US" b="1">
                <a:solidFill>
                  <a:srgbClr val="005549"/>
                </a:solidFill>
                <a:latin typeface="Helvetica" panose="020B0604020202020204" pitchFamily="34" charset="0"/>
                <a:cs typeface="Helvetica" panose="020B0604020202020204" pitchFamily="34" charset="0"/>
              </a:rPr>
              <a:t>CLOUD</a:t>
            </a:r>
          </a:p>
        </p:txBody>
      </p:sp>
      <p:sp>
        <p:nvSpPr>
          <p:cNvPr id="12" name="TextBox 11">
            <a:extLst>
              <a:ext uri="{FF2B5EF4-FFF2-40B4-BE49-F238E27FC236}">
                <a16:creationId xmlns:a16="http://schemas.microsoft.com/office/drawing/2014/main" id="{347FFDB9-1B23-1864-585A-0B4FB8C3BB9D}"/>
              </a:ext>
            </a:extLst>
          </p:cNvPr>
          <p:cNvSpPr txBox="1"/>
          <p:nvPr/>
        </p:nvSpPr>
        <p:spPr>
          <a:xfrm>
            <a:off x="4021873" y="4981249"/>
            <a:ext cx="1213794" cy="300082"/>
          </a:xfrm>
          <a:prstGeom prst="rect">
            <a:avLst/>
          </a:prstGeom>
          <a:noFill/>
          <a:ln>
            <a:noFill/>
          </a:ln>
        </p:spPr>
        <p:txBody>
          <a:bodyPr wrap="none" rtlCol="0">
            <a:spAutoFit/>
          </a:bodyPr>
          <a:lstStyle/>
          <a:p>
            <a:r>
              <a:rPr lang="en-US" sz="1350" b="1">
                <a:solidFill>
                  <a:srgbClr val="005549"/>
                </a:solidFill>
                <a:latin typeface="Helvetica" panose="020B0604020202020204" pitchFamily="34" charset="0"/>
                <a:cs typeface="Helvetica" panose="020B0604020202020204" pitchFamily="34" charset="0"/>
              </a:rPr>
              <a:t>Synchronize</a:t>
            </a:r>
            <a:endParaRPr lang="en-GB" sz="1350" b="1">
              <a:solidFill>
                <a:srgbClr val="005549"/>
              </a:solidFill>
              <a:latin typeface="Helvetica" panose="020B0604020202020204" pitchFamily="34" charset="0"/>
              <a:cs typeface="Helvetica" panose="020B0604020202020204" pitchFamily="34" charset="0"/>
            </a:endParaRPr>
          </a:p>
        </p:txBody>
      </p:sp>
      <p:sp>
        <p:nvSpPr>
          <p:cNvPr id="61" name="TextBox 6">
            <a:extLst>
              <a:ext uri="{FF2B5EF4-FFF2-40B4-BE49-F238E27FC236}">
                <a16:creationId xmlns:a16="http://schemas.microsoft.com/office/drawing/2014/main" id="{8134B7F4-B457-4872-8C08-DD4F3BD32F92}"/>
              </a:ext>
            </a:extLst>
          </p:cNvPr>
          <p:cNvSpPr txBox="1"/>
          <p:nvPr/>
        </p:nvSpPr>
        <p:spPr>
          <a:xfrm>
            <a:off x="55575" y="5568348"/>
            <a:ext cx="1903085" cy="369332"/>
          </a:xfrm>
          <a:prstGeom prst="rect">
            <a:avLst/>
          </a:prstGeom>
          <a:noFill/>
          <a:ln>
            <a:noFill/>
          </a:ln>
        </p:spPr>
        <p:txBody>
          <a:bodyPr wrap="none" rtlCol="0">
            <a:spAutoFit/>
          </a:bodyPr>
          <a:lstStyle/>
          <a:p>
            <a:r>
              <a:rPr lang="en-US" b="1">
                <a:solidFill>
                  <a:srgbClr val="005549"/>
                </a:solidFill>
                <a:latin typeface="Helvetica" panose="020B0604020202020204" pitchFamily="34" charset="0"/>
                <a:cs typeface="Helvetica" panose="020B0604020202020204" pitchFamily="34" charset="0"/>
              </a:rPr>
              <a:t>Local computer</a:t>
            </a:r>
          </a:p>
        </p:txBody>
      </p:sp>
      <p:sp>
        <p:nvSpPr>
          <p:cNvPr id="72" name="TextBox 6">
            <a:extLst>
              <a:ext uri="{FF2B5EF4-FFF2-40B4-BE49-F238E27FC236}">
                <a16:creationId xmlns:a16="http://schemas.microsoft.com/office/drawing/2014/main" id="{FA0C3ED6-B9FA-9AAB-5759-EB0222F6D1FE}"/>
              </a:ext>
            </a:extLst>
          </p:cNvPr>
          <p:cNvSpPr txBox="1"/>
          <p:nvPr/>
        </p:nvSpPr>
        <p:spPr>
          <a:xfrm>
            <a:off x="3112411" y="2510602"/>
            <a:ext cx="3022484" cy="553998"/>
          </a:xfrm>
          <a:prstGeom prst="rect">
            <a:avLst/>
          </a:prstGeom>
          <a:noFill/>
          <a:ln>
            <a:noFill/>
          </a:ln>
        </p:spPr>
        <p:txBody>
          <a:bodyPr wrap="square" rtlCol="0">
            <a:spAutoFit/>
          </a:bodyPr>
          <a:lstStyle/>
          <a:p>
            <a:pPr algn="ctr"/>
            <a:r>
              <a:rPr lang="en-US" b="1">
                <a:solidFill>
                  <a:srgbClr val="005549"/>
                </a:solidFill>
                <a:latin typeface="Helvetica" panose="020B0604020202020204" pitchFamily="34" charset="0"/>
                <a:cs typeface="Helvetica" panose="020B0604020202020204" pitchFamily="34" charset="0"/>
              </a:rPr>
              <a:t>Remote computer system</a:t>
            </a:r>
          </a:p>
          <a:p>
            <a:pPr algn="ctr"/>
            <a:r>
              <a:rPr lang="en-US" sz="1200" b="1" i="1">
                <a:solidFill>
                  <a:srgbClr val="005549"/>
                </a:solidFill>
                <a:latin typeface="Helvetica" panose="020B0604020202020204" pitchFamily="34" charset="0"/>
                <a:cs typeface="Helvetica" panose="020B0604020202020204" pitchFamily="34" charset="0"/>
              </a:rPr>
              <a:t>Cluster, GPU</a:t>
            </a:r>
          </a:p>
        </p:txBody>
      </p:sp>
      <p:pic>
        <p:nvPicPr>
          <p:cNvPr id="194" name="Imagen 193">
            <a:extLst>
              <a:ext uri="{FF2B5EF4-FFF2-40B4-BE49-F238E27FC236}">
                <a16:creationId xmlns:a16="http://schemas.microsoft.com/office/drawing/2014/main" id="{9F9792E3-C284-54A5-AC36-3B82E0C2BE1D}"/>
              </a:ext>
            </a:extLst>
          </p:cNvPr>
          <p:cNvPicPr>
            <a:picLocks noChangeAspect="1"/>
          </p:cNvPicPr>
          <p:nvPr/>
        </p:nvPicPr>
        <p:blipFill rotWithShape="1">
          <a:blip r:embed="rId2"/>
          <a:srcRect t="50000"/>
          <a:stretch/>
        </p:blipFill>
        <p:spPr>
          <a:xfrm>
            <a:off x="3768965" y="4685647"/>
            <a:ext cx="1870110" cy="342929"/>
          </a:xfrm>
          <a:prstGeom prst="rect">
            <a:avLst/>
          </a:prstGeom>
        </p:spPr>
      </p:pic>
      <p:pic>
        <p:nvPicPr>
          <p:cNvPr id="195" name="Imagen 194">
            <a:extLst>
              <a:ext uri="{FF2B5EF4-FFF2-40B4-BE49-F238E27FC236}">
                <a16:creationId xmlns:a16="http://schemas.microsoft.com/office/drawing/2014/main" id="{69BA207D-E8EF-7153-C735-F79EE87F8C1B}"/>
              </a:ext>
            </a:extLst>
          </p:cNvPr>
          <p:cNvPicPr>
            <a:picLocks noChangeAspect="1"/>
          </p:cNvPicPr>
          <p:nvPr/>
        </p:nvPicPr>
        <p:blipFill rotWithShape="1">
          <a:blip r:embed="rId3"/>
          <a:srcRect b="48741"/>
          <a:stretch/>
        </p:blipFill>
        <p:spPr>
          <a:xfrm>
            <a:off x="3528216" y="4290993"/>
            <a:ext cx="1870110" cy="349221"/>
          </a:xfrm>
          <a:prstGeom prst="rect">
            <a:avLst/>
          </a:prstGeom>
        </p:spPr>
      </p:pic>
      <p:pic>
        <p:nvPicPr>
          <p:cNvPr id="4" name="Imagen 3">
            <a:extLst>
              <a:ext uri="{FF2B5EF4-FFF2-40B4-BE49-F238E27FC236}">
                <a16:creationId xmlns:a16="http://schemas.microsoft.com/office/drawing/2014/main" id="{40EC7E4E-C6F8-F83F-D2EE-8C2F2E3C300C}"/>
              </a:ext>
            </a:extLst>
          </p:cNvPr>
          <p:cNvPicPr>
            <a:picLocks noChangeAspect="1"/>
          </p:cNvPicPr>
          <p:nvPr/>
        </p:nvPicPr>
        <p:blipFill rotWithShape="1">
          <a:blip r:embed="rId4"/>
          <a:srcRect l="-2170" t="-1696" b="51614"/>
          <a:stretch/>
        </p:blipFill>
        <p:spPr>
          <a:xfrm rot="2756979">
            <a:off x="5762614" y="2872110"/>
            <a:ext cx="1910665" cy="341205"/>
          </a:xfrm>
          <a:prstGeom prst="rect">
            <a:avLst/>
          </a:prstGeom>
        </p:spPr>
      </p:pic>
      <p:pic>
        <p:nvPicPr>
          <p:cNvPr id="5" name="Imagen 4">
            <a:extLst>
              <a:ext uri="{FF2B5EF4-FFF2-40B4-BE49-F238E27FC236}">
                <a16:creationId xmlns:a16="http://schemas.microsoft.com/office/drawing/2014/main" id="{9A919607-0E49-25BA-8CC2-F1DFED716F27}"/>
              </a:ext>
            </a:extLst>
          </p:cNvPr>
          <p:cNvPicPr>
            <a:picLocks noChangeAspect="1"/>
          </p:cNvPicPr>
          <p:nvPr/>
        </p:nvPicPr>
        <p:blipFill rotWithShape="1">
          <a:blip r:embed="rId2"/>
          <a:srcRect l="-1" t="50000" r="-2490" b="-2789"/>
          <a:stretch/>
        </p:blipFill>
        <p:spPr>
          <a:xfrm rot="2779924">
            <a:off x="5602930" y="3249477"/>
            <a:ext cx="1916675" cy="362065"/>
          </a:xfrm>
          <a:prstGeom prst="rect">
            <a:avLst/>
          </a:prstGeom>
        </p:spPr>
      </p:pic>
      <p:sp>
        <p:nvSpPr>
          <p:cNvPr id="9" name="TextBox 11">
            <a:extLst>
              <a:ext uri="{FF2B5EF4-FFF2-40B4-BE49-F238E27FC236}">
                <a16:creationId xmlns:a16="http://schemas.microsoft.com/office/drawing/2014/main" id="{F135F23A-1F12-D04B-4F50-7FF9D8FA88CA}"/>
              </a:ext>
            </a:extLst>
          </p:cNvPr>
          <p:cNvSpPr txBox="1"/>
          <p:nvPr/>
        </p:nvSpPr>
        <p:spPr>
          <a:xfrm>
            <a:off x="6686045" y="2765714"/>
            <a:ext cx="867610" cy="300082"/>
          </a:xfrm>
          <a:prstGeom prst="rect">
            <a:avLst/>
          </a:prstGeom>
          <a:noFill/>
          <a:ln>
            <a:noFill/>
          </a:ln>
        </p:spPr>
        <p:txBody>
          <a:bodyPr wrap="none" rtlCol="0">
            <a:spAutoFit/>
          </a:bodyPr>
          <a:lstStyle/>
          <a:p>
            <a:r>
              <a:rPr lang="en-US" sz="1350" b="1">
                <a:solidFill>
                  <a:srgbClr val="005549"/>
                </a:solidFill>
                <a:latin typeface="Helvetica" panose="020B0604020202020204" pitchFamily="34" charset="0"/>
                <a:cs typeface="Helvetica" panose="020B0604020202020204" pitchFamily="34" charset="0"/>
              </a:rPr>
              <a:t>Transfer</a:t>
            </a:r>
            <a:endParaRPr lang="en-GB" sz="1350" b="1">
              <a:solidFill>
                <a:srgbClr val="005549"/>
              </a:solidFill>
              <a:latin typeface="Helvetica" panose="020B0604020202020204" pitchFamily="34" charset="0"/>
              <a:cs typeface="Helvetica" panose="020B0604020202020204" pitchFamily="34" charset="0"/>
            </a:endParaRPr>
          </a:p>
        </p:txBody>
      </p:sp>
      <p:pic>
        <p:nvPicPr>
          <p:cNvPr id="33" name="Imagen 32">
            <a:extLst>
              <a:ext uri="{FF2B5EF4-FFF2-40B4-BE49-F238E27FC236}">
                <a16:creationId xmlns:a16="http://schemas.microsoft.com/office/drawing/2014/main" id="{5294C982-F7D2-342C-20C3-9D67187B4007}"/>
              </a:ext>
            </a:extLst>
          </p:cNvPr>
          <p:cNvPicPr>
            <a:picLocks noChangeAspect="1"/>
          </p:cNvPicPr>
          <p:nvPr/>
        </p:nvPicPr>
        <p:blipFill>
          <a:blip r:embed="rId5"/>
          <a:stretch>
            <a:fillRect/>
          </a:stretch>
        </p:blipFill>
        <p:spPr>
          <a:xfrm>
            <a:off x="5639075" y="3872754"/>
            <a:ext cx="3429708" cy="1681457"/>
          </a:xfrm>
          <a:prstGeom prst="rect">
            <a:avLst/>
          </a:prstGeom>
        </p:spPr>
      </p:pic>
      <p:pic>
        <p:nvPicPr>
          <p:cNvPr id="34" name="Imagen 33">
            <a:extLst>
              <a:ext uri="{FF2B5EF4-FFF2-40B4-BE49-F238E27FC236}">
                <a16:creationId xmlns:a16="http://schemas.microsoft.com/office/drawing/2014/main" id="{D48C422D-C54C-7C93-FBDF-997791AB8B6B}"/>
              </a:ext>
            </a:extLst>
          </p:cNvPr>
          <p:cNvPicPr>
            <a:picLocks noChangeAspect="1"/>
          </p:cNvPicPr>
          <p:nvPr/>
        </p:nvPicPr>
        <p:blipFill rotWithShape="1">
          <a:blip r:embed="rId4"/>
          <a:srcRect l="-2170" t="-1696" b="51614"/>
          <a:stretch/>
        </p:blipFill>
        <p:spPr>
          <a:xfrm rot="7808730">
            <a:off x="1720399" y="3035288"/>
            <a:ext cx="1910665" cy="341205"/>
          </a:xfrm>
          <a:prstGeom prst="rect">
            <a:avLst/>
          </a:prstGeom>
        </p:spPr>
      </p:pic>
      <p:pic>
        <p:nvPicPr>
          <p:cNvPr id="35" name="Imagen 34">
            <a:extLst>
              <a:ext uri="{FF2B5EF4-FFF2-40B4-BE49-F238E27FC236}">
                <a16:creationId xmlns:a16="http://schemas.microsoft.com/office/drawing/2014/main" id="{EB57EB61-C9DB-6C05-D291-31E048F5F9FA}"/>
              </a:ext>
            </a:extLst>
          </p:cNvPr>
          <p:cNvPicPr>
            <a:picLocks noChangeAspect="1"/>
          </p:cNvPicPr>
          <p:nvPr/>
        </p:nvPicPr>
        <p:blipFill rotWithShape="1">
          <a:blip r:embed="rId3"/>
          <a:srcRect b="48741"/>
          <a:stretch/>
        </p:blipFill>
        <p:spPr>
          <a:xfrm rot="18629070">
            <a:off x="1276882" y="2998820"/>
            <a:ext cx="1870110" cy="349221"/>
          </a:xfrm>
          <a:prstGeom prst="rect">
            <a:avLst/>
          </a:prstGeom>
        </p:spPr>
      </p:pic>
      <p:pic>
        <p:nvPicPr>
          <p:cNvPr id="36" name="Imagen 35">
            <a:extLst>
              <a:ext uri="{FF2B5EF4-FFF2-40B4-BE49-F238E27FC236}">
                <a16:creationId xmlns:a16="http://schemas.microsoft.com/office/drawing/2014/main" id="{4D1AD0D8-F713-9AA8-482A-CAD60BC2B852}"/>
              </a:ext>
            </a:extLst>
          </p:cNvPr>
          <p:cNvPicPr>
            <a:picLocks noChangeAspect="1"/>
          </p:cNvPicPr>
          <p:nvPr/>
        </p:nvPicPr>
        <p:blipFill>
          <a:blip r:embed="rId6"/>
          <a:stretch>
            <a:fillRect/>
          </a:stretch>
        </p:blipFill>
        <p:spPr>
          <a:xfrm>
            <a:off x="2989777" y="898178"/>
            <a:ext cx="3164446" cy="1668683"/>
          </a:xfrm>
          <a:prstGeom prst="rect">
            <a:avLst/>
          </a:prstGeom>
        </p:spPr>
      </p:pic>
      <p:sp>
        <p:nvSpPr>
          <p:cNvPr id="37" name="TextBox 11">
            <a:extLst>
              <a:ext uri="{FF2B5EF4-FFF2-40B4-BE49-F238E27FC236}">
                <a16:creationId xmlns:a16="http://schemas.microsoft.com/office/drawing/2014/main" id="{858CC6CC-97C5-842C-F8C3-9730E5549B06}"/>
              </a:ext>
            </a:extLst>
          </p:cNvPr>
          <p:cNvSpPr txBox="1"/>
          <p:nvPr/>
        </p:nvSpPr>
        <p:spPr>
          <a:xfrm>
            <a:off x="1453909" y="2765713"/>
            <a:ext cx="867610" cy="300082"/>
          </a:xfrm>
          <a:prstGeom prst="rect">
            <a:avLst/>
          </a:prstGeom>
          <a:noFill/>
          <a:ln>
            <a:noFill/>
          </a:ln>
        </p:spPr>
        <p:txBody>
          <a:bodyPr wrap="none" rtlCol="0">
            <a:spAutoFit/>
          </a:bodyPr>
          <a:lstStyle/>
          <a:p>
            <a:r>
              <a:rPr lang="en-US" sz="1350" b="1">
                <a:solidFill>
                  <a:srgbClr val="005549"/>
                </a:solidFill>
                <a:latin typeface="Helvetica" panose="020B0604020202020204" pitchFamily="34" charset="0"/>
                <a:cs typeface="Helvetica" panose="020B0604020202020204" pitchFamily="34" charset="0"/>
              </a:rPr>
              <a:t>Transfer</a:t>
            </a:r>
            <a:endParaRPr lang="en-GB" sz="1350" b="1">
              <a:solidFill>
                <a:srgbClr val="005549"/>
              </a:solidFill>
              <a:latin typeface="Helvetica" panose="020B0604020202020204" pitchFamily="34" charset="0"/>
              <a:cs typeface="Helvetica" panose="020B0604020202020204" pitchFamily="34" charset="0"/>
            </a:endParaRPr>
          </a:p>
        </p:txBody>
      </p:sp>
      <p:pic>
        <p:nvPicPr>
          <p:cNvPr id="38" name="Imagen 37">
            <a:extLst>
              <a:ext uri="{FF2B5EF4-FFF2-40B4-BE49-F238E27FC236}">
                <a16:creationId xmlns:a16="http://schemas.microsoft.com/office/drawing/2014/main" id="{133D1D5D-3296-F598-BB00-4179710E940C}"/>
              </a:ext>
            </a:extLst>
          </p:cNvPr>
          <p:cNvPicPr>
            <a:picLocks noChangeAspect="1"/>
          </p:cNvPicPr>
          <p:nvPr/>
        </p:nvPicPr>
        <p:blipFill>
          <a:blip r:embed="rId7"/>
          <a:stretch>
            <a:fillRect/>
          </a:stretch>
        </p:blipFill>
        <p:spPr>
          <a:xfrm>
            <a:off x="98508" y="3844919"/>
            <a:ext cx="3429708" cy="1681457"/>
          </a:xfrm>
          <a:prstGeom prst="rect">
            <a:avLst/>
          </a:prstGeom>
        </p:spPr>
      </p:pic>
      <p:sp>
        <p:nvSpPr>
          <p:cNvPr id="3" name="Title 2">
            <a:extLst>
              <a:ext uri="{FF2B5EF4-FFF2-40B4-BE49-F238E27FC236}">
                <a16:creationId xmlns:a16="http://schemas.microsoft.com/office/drawing/2014/main" id="{0AB3FEAC-D26A-F81A-E9DE-3EB5FAE7BFBD}"/>
              </a:ext>
            </a:extLst>
          </p:cNvPr>
          <p:cNvSpPr>
            <a:spLocks noGrp="1"/>
          </p:cNvSpPr>
          <p:nvPr>
            <p:ph type="title"/>
          </p:nvPr>
        </p:nvSpPr>
        <p:spPr/>
        <p:txBody>
          <a:bodyPr>
            <a:normAutofit fontScale="90000"/>
          </a:bodyPr>
          <a:lstStyle/>
          <a:p>
            <a:r>
              <a:rPr lang="en-US" dirty="0"/>
              <a:t>Transfer between ICT research infrastructures</a:t>
            </a:r>
            <a:endParaRPr lang="en-GB" dirty="0"/>
          </a:p>
        </p:txBody>
      </p:sp>
    </p:spTree>
    <p:extLst>
      <p:ext uri="{BB962C8B-B14F-4D97-AF65-F5344CB8AC3E}">
        <p14:creationId xmlns:p14="http://schemas.microsoft.com/office/powerpoint/2010/main" val="6196898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11202-B8AB-9B54-F822-384462FE70B6}"/>
              </a:ext>
            </a:extLst>
          </p:cNvPr>
          <p:cNvSpPr>
            <a:spLocks noGrp="1"/>
          </p:cNvSpPr>
          <p:nvPr>
            <p:ph type="title"/>
          </p:nvPr>
        </p:nvSpPr>
        <p:spPr/>
        <p:txBody>
          <a:bodyPr>
            <a:normAutofit fontScale="90000"/>
          </a:bodyPr>
          <a:lstStyle/>
          <a:p>
            <a:r>
              <a:rPr lang="en-US" dirty="0"/>
              <a:t>Documentation</a:t>
            </a:r>
            <a:endParaRPr lang="en-GB" dirty="0"/>
          </a:p>
        </p:txBody>
      </p:sp>
      <p:sp>
        <p:nvSpPr>
          <p:cNvPr id="5" name="TextBox 4">
            <a:extLst>
              <a:ext uri="{FF2B5EF4-FFF2-40B4-BE49-F238E27FC236}">
                <a16:creationId xmlns:a16="http://schemas.microsoft.com/office/drawing/2014/main" id="{E6D9EC1A-5F79-4485-CCB1-14909DB8B1C2}"/>
              </a:ext>
            </a:extLst>
          </p:cNvPr>
          <p:cNvSpPr txBox="1"/>
          <p:nvPr/>
        </p:nvSpPr>
        <p:spPr>
          <a:xfrm>
            <a:off x="1640360" y="1301887"/>
            <a:ext cx="1584176" cy="523220"/>
          </a:xfrm>
          <a:prstGeom prst="rect">
            <a:avLst/>
          </a:prstGeom>
          <a:noFill/>
          <a:ln>
            <a:solidFill>
              <a:schemeClr val="tx1"/>
            </a:solidFill>
          </a:ln>
        </p:spPr>
        <p:txBody>
          <a:bodyPr wrap="square" rtlCol="0">
            <a:spAutoFit/>
          </a:bodyPr>
          <a:lstStyle/>
          <a:p>
            <a:pPr algn="ctr"/>
            <a:r>
              <a:rPr lang="en-GB" sz="1400" b="1" dirty="0">
                <a:solidFill>
                  <a:srgbClr val="C00000"/>
                </a:solidFill>
              </a:rPr>
              <a:t>Publications </a:t>
            </a:r>
          </a:p>
          <a:p>
            <a:pPr algn="ctr"/>
            <a:r>
              <a:rPr lang="en-GB" sz="1400" b="1" dirty="0">
                <a:solidFill>
                  <a:srgbClr val="C00000"/>
                </a:solidFill>
              </a:rPr>
              <a:t>Reproducibility</a:t>
            </a:r>
          </a:p>
        </p:txBody>
      </p:sp>
      <p:sp>
        <p:nvSpPr>
          <p:cNvPr id="6" name="TextBox 5">
            <a:extLst>
              <a:ext uri="{FF2B5EF4-FFF2-40B4-BE49-F238E27FC236}">
                <a16:creationId xmlns:a16="http://schemas.microsoft.com/office/drawing/2014/main" id="{D8AC83BB-6D05-B53A-0311-781E47CB382D}"/>
              </a:ext>
            </a:extLst>
          </p:cNvPr>
          <p:cNvSpPr txBox="1"/>
          <p:nvPr/>
        </p:nvSpPr>
        <p:spPr>
          <a:xfrm>
            <a:off x="3296544" y="1301887"/>
            <a:ext cx="1584176" cy="523220"/>
          </a:xfrm>
          <a:prstGeom prst="rect">
            <a:avLst/>
          </a:prstGeom>
          <a:noFill/>
          <a:ln>
            <a:solidFill>
              <a:schemeClr val="tx1"/>
            </a:solidFill>
          </a:ln>
        </p:spPr>
        <p:txBody>
          <a:bodyPr wrap="square" rtlCol="0">
            <a:spAutoFit/>
          </a:bodyPr>
          <a:lstStyle/>
          <a:p>
            <a:pPr algn="ctr"/>
            <a:r>
              <a:rPr lang="en-GB" sz="1400" b="1" dirty="0" err="1">
                <a:solidFill>
                  <a:srgbClr val="C00000"/>
                </a:solidFill>
              </a:rPr>
              <a:t>BioLab</a:t>
            </a:r>
            <a:r>
              <a:rPr lang="en-GB" sz="1400" b="1" dirty="0">
                <a:solidFill>
                  <a:srgbClr val="C00000"/>
                </a:solidFill>
              </a:rPr>
              <a:t> </a:t>
            </a:r>
          </a:p>
          <a:p>
            <a:pPr algn="ctr"/>
            <a:r>
              <a:rPr lang="en-GB" sz="1400" b="1" dirty="0">
                <a:solidFill>
                  <a:srgbClr val="C00000"/>
                </a:solidFill>
              </a:rPr>
              <a:t>Discussions</a:t>
            </a:r>
          </a:p>
        </p:txBody>
      </p:sp>
      <p:sp>
        <p:nvSpPr>
          <p:cNvPr id="7" name="TextBox 6">
            <a:extLst>
              <a:ext uri="{FF2B5EF4-FFF2-40B4-BE49-F238E27FC236}">
                <a16:creationId xmlns:a16="http://schemas.microsoft.com/office/drawing/2014/main" id="{E9745FDE-7D70-2610-F27D-95C23F61C2DE}"/>
              </a:ext>
            </a:extLst>
          </p:cNvPr>
          <p:cNvSpPr txBox="1"/>
          <p:nvPr/>
        </p:nvSpPr>
        <p:spPr>
          <a:xfrm>
            <a:off x="4952728" y="1301887"/>
            <a:ext cx="1584176" cy="523220"/>
          </a:xfrm>
          <a:prstGeom prst="rect">
            <a:avLst/>
          </a:prstGeom>
          <a:noFill/>
          <a:ln>
            <a:solidFill>
              <a:schemeClr val="tx1"/>
            </a:solidFill>
          </a:ln>
        </p:spPr>
        <p:txBody>
          <a:bodyPr wrap="square" rtlCol="0">
            <a:spAutoFit/>
          </a:bodyPr>
          <a:lstStyle/>
          <a:p>
            <a:pPr algn="ctr"/>
            <a:r>
              <a:rPr lang="en-GB" sz="1400" b="1" dirty="0" err="1">
                <a:solidFill>
                  <a:srgbClr val="C00000"/>
                </a:solidFill>
              </a:rPr>
              <a:t>BioLab</a:t>
            </a:r>
            <a:endParaRPr lang="en-GB" sz="1400" b="1" dirty="0">
              <a:solidFill>
                <a:srgbClr val="C00000"/>
              </a:solidFill>
            </a:endParaRPr>
          </a:p>
          <a:p>
            <a:pPr algn="ctr"/>
            <a:r>
              <a:rPr lang="en-GB" sz="1400" b="1" dirty="0">
                <a:solidFill>
                  <a:srgbClr val="C00000"/>
                </a:solidFill>
              </a:rPr>
              <a:t>Experience</a:t>
            </a:r>
          </a:p>
        </p:txBody>
      </p:sp>
      <p:sp>
        <p:nvSpPr>
          <p:cNvPr id="8" name="TextBox 7">
            <a:extLst>
              <a:ext uri="{FF2B5EF4-FFF2-40B4-BE49-F238E27FC236}">
                <a16:creationId xmlns:a16="http://schemas.microsoft.com/office/drawing/2014/main" id="{05961D2B-2985-0F91-3EA0-A1D23AF6052D}"/>
              </a:ext>
            </a:extLst>
          </p:cNvPr>
          <p:cNvSpPr txBox="1"/>
          <p:nvPr/>
        </p:nvSpPr>
        <p:spPr>
          <a:xfrm>
            <a:off x="3296544" y="2382007"/>
            <a:ext cx="1584176" cy="307777"/>
          </a:xfrm>
          <a:prstGeom prst="rect">
            <a:avLst/>
          </a:prstGeom>
          <a:noFill/>
          <a:ln>
            <a:solidFill>
              <a:schemeClr val="tx1"/>
            </a:solidFill>
          </a:ln>
        </p:spPr>
        <p:txBody>
          <a:bodyPr wrap="square" rtlCol="0">
            <a:spAutoFit/>
          </a:bodyPr>
          <a:lstStyle/>
          <a:p>
            <a:pPr algn="ctr"/>
            <a:r>
              <a:rPr lang="en-GB" sz="1400" b="1" dirty="0">
                <a:solidFill>
                  <a:srgbClr val="C00000"/>
                </a:solidFill>
              </a:rPr>
              <a:t>Guidelines</a:t>
            </a:r>
          </a:p>
        </p:txBody>
      </p:sp>
      <p:sp>
        <p:nvSpPr>
          <p:cNvPr id="9" name="TextBox 8">
            <a:extLst>
              <a:ext uri="{FF2B5EF4-FFF2-40B4-BE49-F238E27FC236}">
                <a16:creationId xmlns:a16="http://schemas.microsoft.com/office/drawing/2014/main" id="{E848E331-F237-3300-53F0-896B77251215}"/>
              </a:ext>
            </a:extLst>
          </p:cNvPr>
          <p:cNvSpPr txBox="1"/>
          <p:nvPr/>
        </p:nvSpPr>
        <p:spPr>
          <a:xfrm>
            <a:off x="3296544" y="3265834"/>
            <a:ext cx="1584176" cy="523220"/>
          </a:xfrm>
          <a:prstGeom prst="rect">
            <a:avLst/>
          </a:prstGeom>
          <a:noFill/>
          <a:ln>
            <a:solidFill>
              <a:schemeClr val="tx1"/>
            </a:solidFill>
          </a:ln>
        </p:spPr>
        <p:txBody>
          <a:bodyPr wrap="square" rtlCol="0">
            <a:noAutofit/>
          </a:bodyPr>
          <a:lstStyle/>
          <a:p>
            <a:pPr algn="ctr"/>
            <a:r>
              <a:rPr lang="en-GB" sz="1400" b="1" dirty="0">
                <a:solidFill>
                  <a:srgbClr val="0000FF"/>
                </a:solidFill>
              </a:rPr>
              <a:t>General</a:t>
            </a:r>
          </a:p>
        </p:txBody>
      </p:sp>
      <p:sp>
        <p:nvSpPr>
          <p:cNvPr id="10" name="TextBox 9">
            <a:extLst>
              <a:ext uri="{FF2B5EF4-FFF2-40B4-BE49-F238E27FC236}">
                <a16:creationId xmlns:a16="http://schemas.microsoft.com/office/drawing/2014/main" id="{ABDE49F3-E977-40BC-E9E7-78295A8A8140}"/>
              </a:ext>
            </a:extLst>
          </p:cNvPr>
          <p:cNvSpPr txBox="1"/>
          <p:nvPr/>
        </p:nvSpPr>
        <p:spPr>
          <a:xfrm>
            <a:off x="6300192" y="3294011"/>
            <a:ext cx="1584176" cy="495043"/>
          </a:xfrm>
          <a:prstGeom prst="rect">
            <a:avLst/>
          </a:prstGeom>
          <a:noFill/>
          <a:ln>
            <a:solidFill>
              <a:schemeClr val="tx1"/>
            </a:solidFill>
          </a:ln>
        </p:spPr>
        <p:txBody>
          <a:bodyPr wrap="square" rtlCol="0">
            <a:noAutofit/>
          </a:bodyPr>
          <a:lstStyle/>
          <a:p>
            <a:pPr algn="ctr"/>
            <a:r>
              <a:rPr lang="en-GB" sz="1400" b="1" dirty="0">
                <a:solidFill>
                  <a:srgbClr val="0000FF"/>
                </a:solidFill>
              </a:rPr>
              <a:t>Specific</a:t>
            </a:r>
          </a:p>
        </p:txBody>
      </p:sp>
      <p:cxnSp>
        <p:nvCxnSpPr>
          <p:cNvPr id="12" name="Straight Arrow Connector 11">
            <a:extLst>
              <a:ext uri="{FF2B5EF4-FFF2-40B4-BE49-F238E27FC236}">
                <a16:creationId xmlns:a16="http://schemas.microsoft.com/office/drawing/2014/main" id="{8221F535-5F05-1F7F-DBC5-DA6E1C36BDE0}"/>
              </a:ext>
            </a:extLst>
          </p:cNvPr>
          <p:cNvCxnSpPr>
            <a:stCxn id="5" idx="2"/>
            <a:endCxn id="8" idx="1"/>
          </p:cNvCxnSpPr>
          <p:nvPr/>
        </p:nvCxnSpPr>
        <p:spPr>
          <a:xfrm>
            <a:off x="2432448" y="1825107"/>
            <a:ext cx="864096" cy="710789"/>
          </a:xfrm>
          <a:prstGeom prst="straightConnector1">
            <a:avLst/>
          </a:prstGeom>
          <a:ln w="285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560D01B-FB77-53EC-75EA-5334084E5FCB}"/>
              </a:ext>
            </a:extLst>
          </p:cNvPr>
          <p:cNvCxnSpPr>
            <a:cxnSpLocks/>
            <a:stCxn id="6" idx="2"/>
            <a:endCxn id="8" idx="0"/>
          </p:cNvCxnSpPr>
          <p:nvPr/>
        </p:nvCxnSpPr>
        <p:spPr>
          <a:xfrm>
            <a:off x="4088632" y="1825107"/>
            <a:ext cx="0" cy="556900"/>
          </a:xfrm>
          <a:prstGeom prst="straightConnector1">
            <a:avLst/>
          </a:prstGeom>
          <a:ln w="285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59EE717-8105-7155-F459-B7A9990478D7}"/>
              </a:ext>
            </a:extLst>
          </p:cNvPr>
          <p:cNvCxnSpPr>
            <a:cxnSpLocks/>
            <a:stCxn id="7" idx="2"/>
            <a:endCxn id="8" idx="3"/>
          </p:cNvCxnSpPr>
          <p:nvPr/>
        </p:nvCxnSpPr>
        <p:spPr>
          <a:xfrm flipH="1">
            <a:off x="4880720" y="1825107"/>
            <a:ext cx="864096" cy="710789"/>
          </a:xfrm>
          <a:prstGeom prst="straightConnector1">
            <a:avLst/>
          </a:prstGeom>
          <a:ln w="285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FC0F515-C268-5DB0-4A1A-06049ED950D8}"/>
              </a:ext>
            </a:extLst>
          </p:cNvPr>
          <p:cNvCxnSpPr>
            <a:cxnSpLocks/>
            <a:stCxn id="8" idx="2"/>
            <a:endCxn id="9" idx="0"/>
          </p:cNvCxnSpPr>
          <p:nvPr/>
        </p:nvCxnSpPr>
        <p:spPr>
          <a:xfrm>
            <a:off x="4088632" y="2689784"/>
            <a:ext cx="0" cy="576050"/>
          </a:xfrm>
          <a:prstGeom prst="straightConnector1">
            <a:avLst/>
          </a:prstGeom>
          <a:ln w="285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928F01F-8CE3-C1A5-0217-1777226418CE}"/>
              </a:ext>
            </a:extLst>
          </p:cNvPr>
          <p:cNvCxnSpPr>
            <a:cxnSpLocks/>
            <a:stCxn id="8" idx="2"/>
            <a:endCxn id="10" idx="0"/>
          </p:cNvCxnSpPr>
          <p:nvPr/>
        </p:nvCxnSpPr>
        <p:spPr>
          <a:xfrm>
            <a:off x="4088632" y="2689784"/>
            <a:ext cx="3003648" cy="604227"/>
          </a:xfrm>
          <a:prstGeom prst="straightConnector1">
            <a:avLst/>
          </a:prstGeom>
          <a:ln w="285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8A1869B-0F8D-854B-996C-11707563CDE1}"/>
              </a:ext>
            </a:extLst>
          </p:cNvPr>
          <p:cNvSpPr txBox="1"/>
          <p:nvPr/>
        </p:nvSpPr>
        <p:spPr>
          <a:xfrm>
            <a:off x="3296544" y="4356709"/>
            <a:ext cx="1584176" cy="523220"/>
          </a:xfrm>
          <a:prstGeom prst="rect">
            <a:avLst/>
          </a:prstGeom>
          <a:noFill/>
          <a:ln>
            <a:solidFill>
              <a:schemeClr val="tx1"/>
            </a:solidFill>
          </a:ln>
        </p:spPr>
        <p:txBody>
          <a:bodyPr wrap="square" rtlCol="0">
            <a:spAutoFit/>
          </a:bodyPr>
          <a:lstStyle/>
          <a:p>
            <a:pPr algn="ctr"/>
            <a:r>
              <a:rPr lang="en-GB" sz="1400" b="1" dirty="0"/>
              <a:t>Step-By-Step Guide</a:t>
            </a:r>
          </a:p>
        </p:txBody>
      </p:sp>
      <p:sp>
        <p:nvSpPr>
          <p:cNvPr id="26" name="TextBox 25">
            <a:extLst>
              <a:ext uri="{FF2B5EF4-FFF2-40B4-BE49-F238E27FC236}">
                <a16:creationId xmlns:a16="http://schemas.microsoft.com/office/drawing/2014/main" id="{E262DBA3-4268-D60A-3FAF-BFC0AF926F7D}"/>
              </a:ext>
            </a:extLst>
          </p:cNvPr>
          <p:cNvSpPr txBox="1"/>
          <p:nvPr/>
        </p:nvSpPr>
        <p:spPr>
          <a:xfrm>
            <a:off x="6228184" y="4365104"/>
            <a:ext cx="1728192" cy="1384995"/>
          </a:xfrm>
          <a:prstGeom prst="rect">
            <a:avLst/>
          </a:prstGeom>
          <a:noFill/>
          <a:ln>
            <a:solidFill>
              <a:schemeClr val="tx1"/>
            </a:solidFill>
          </a:ln>
        </p:spPr>
        <p:txBody>
          <a:bodyPr wrap="square" rtlCol="0">
            <a:spAutoFit/>
          </a:bodyPr>
          <a:lstStyle/>
          <a:p>
            <a:pPr algn="ctr"/>
            <a:r>
              <a:rPr lang="en-GB" sz="1400" b="1" dirty="0" err="1"/>
              <a:t>sFSS</a:t>
            </a:r>
            <a:endParaRPr lang="en-GB" sz="1400" b="1" dirty="0"/>
          </a:p>
          <a:p>
            <a:pPr algn="ctr"/>
            <a:r>
              <a:rPr lang="en-GB" sz="1400" dirty="0"/>
              <a:t>00_README_FIRST</a:t>
            </a:r>
          </a:p>
          <a:p>
            <a:pPr algn="ctr"/>
            <a:r>
              <a:rPr lang="en-GB" sz="1400" dirty="0"/>
              <a:t>0_GETTINGSTARTED</a:t>
            </a:r>
          </a:p>
          <a:p>
            <a:pPr algn="ctr"/>
            <a:r>
              <a:rPr lang="en-GB" sz="1400" dirty="0" err="1"/>
              <a:t>LabJournal</a:t>
            </a:r>
            <a:endParaRPr lang="en-GB" sz="1400" dirty="0"/>
          </a:p>
          <a:p>
            <a:pPr algn="ctr"/>
            <a:r>
              <a:rPr lang="en-GB" sz="1400" dirty="0"/>
              <a:t>GitHub README</a:t>
            </a:r>
          </a:p>
          <a:p>
            <a:pPr algn="ctr"/>
            <a:r>
              <a:rPr lang="en-GB" sz="1400" dirty="0"/>
              <a:t>0_README</a:t>
            </a:r>
          </a:p>
        </p:txBody>
      </p:sp>
      <p:cxnSp>
        <p:nvCxnSpPr>
          <p:cNvPr id="27" name="Straight Arrow Connector 26">
            <a:extLst>
              <a:ext uri="{FF2B5EF4-FFF2-40B4-BE49-F238E27FC236}">
                <a16:creationId xmlns:a16="http://schemas.microsoft.com/office/drawing/2014/main" id="{A16686CD-B6CA-1A44-B34F-5F830C424D04}"/>
              </a:ext>
            </a:extLst>
          </p:cNvPr>
          <p:cNvCxnSpPr>
            <a:cxnSpLocks/>
            <a:stCxn id="9" idx="2"/>
            <a:endCxn id="25" idx="0"/>
          </p:cNvCxnSpPr>
          <p:nvPr/>
        </p:nvCxnSpPr>
        <p:spPr>
          <a:xfrm>
            <a:off x="4088632" y="3789054"/>
            <a:ext cx="0" cy="567655"/>
          </a:xfrm>
          <a:prstGeom prst="straightConnector1">
            <a:avLst/>
          </a:prstGeom>
          <a:ln w="285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BD243B0-4ADF-38FC-A6C9-6A77A8806528}"/>
              </a:ext>
            </a:extLst>
          </p:cNvPr>
          <p:cNvCxnSpPr>
            <a:cxnSpLocks/>
            <a:stCxn id="10" idx="2"/>
            <a:endCxn id="26" idx="0"/>
          </p:cNvCxnSpPr>
          <p:nvPr/>
        </p:nvCxnSpPr>
        <p:spPr>
          <a:xfrm>
            <a:off x="7092280" y="3789054"/>
            <a:ext cx="0" cy="576050"/>
          </a:xfrm>
          <a:prstGeom prst="straightConnector1">
            <a:avLst/>
          </a:prstGeom>
          <a:ln w="285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51336FA-5BF5-C6C2-BC19-BFB642F2CC08}"/>
              </a:ext>
            </a:extLst>
          </p:cNvPr>
          <p:cNvSpPr txBox="1"/>
          <p:nvPr/>
        </p:nvSpPr>
        <p:spPr>
          <a:xfrm>
            <a:off x="6202450" y="5800328"/>
            <a:ext cx="1745542" cy="461665"/>
          </a:xfrm>
          <a:prstGeom prst="rect">
            <a:avLst/>
          </a:prstGeom>
          <a:noFill/>
          <a:ln>
            <a:noFill/>
          </a:ln>
        </p:spPr>
        <p:txBody>
          <a:bodyPr wrap="none" rtlCol="0">
            <a:spAutoFit/>
          </a:bodyPr>
          <a:lstStyle/>
          <a:p>
            <a:pPr algn="ctr"/>
            <a:r>
              <a:rPr lang="en-US" sz="1200" dirty="0"/>
              <a:t>Specificity increases with</a:t>
            </a:r>
          </a:p>
          <a:p>
            <a:pPr algn="ctr"/>
            <a:r>
              <a:rPr lang="en-US" sz="1200" dirty="0"/>
              <a:t>directory depth</a:t>
            </a:r>
            <a:endParaRPr lang="en-GB" sz="1200" dirty="0"/>
          </a:p>
        </p:txBody>
      </p:sp>
      <p:sp>
        <p:nvSpPr>
          <p:cNvPr id="35" name="TextBox 34">
            <a:extLst>
              <a:ext uri="{FF2B5EF4-FFF2-40B4-BE49-F238E27FC236}">
                <a16:creationId xmlns:a16="http://schemas.microsoft.com/office/drawing/2014/main" id="{B5B7ECD3-111F-284B-772B-26543820CA9E}"/>
              </a:ext>
            </a:extLst>
          </p:cNvPr>
          <p:cNvSpPr txBox="1"/>
          <p:nvPr/>
        </p:nvSpPr>
        <p:spPr>
          <a:xfrm>
            <a:off x="292895" y="3265834"/>
            <a:ext cx="1584176" cy="523220"/>
          </a:xfrm>
          <a:prstGeom prst="rect">
            <a:avLst/>
          </a:prstGeom>
          <a:noFill/>
          <a:ln>
            <a:solidFill>
              <a:schemeClr val="tx1"/>
            </a:solidFill>
          </a:ln>
        </p:spPr>
        <p:txBody>
          <a:bodyPr wrap="square" rtlCol="0">
            <a:spAutoFit/>
          </a:bodyPr>
          <a:lstStyle/>
          <a:p>
            <a:pPr algn="ctr"/>
            <a:r>
              <a:rPr lang="en-US" sz="1400" b="1" dirty="0">
                <a:solidFill>
                  <a:srgbClr val="0000FF"/>
                </a:solidFill>
              </a:rPr>
              <a:t>B</a:t>
            </a:r>
            <a:r>
              <a:rPr lang="en-GB" sz="1400" b="1" dirty="0" err="1">
                <a:solidFill>
                  <a:srgbClr val="0000FF"/>
                </a:solidFill>
              </a:rPr>
              <a:t>ackground</a:t>
            </a:r>
            <a:r>
              <a:rPr lang="en-GB" sz="1400" b="1" dirty="0">
                <a:solidFill>
                  <a:srgbClr val="0000FF"/>
                </a:solidFill>
              </a:rPr>
              <a:t> &amp;</a:t>
            </a:r>
          </a:p>
          <a:p>
            <a:pPr algn="ctr"/>
            <a:r>
              <a:rPr lang="en-GB" sz="1400" b="1" dirty="0">
                <a:solidFill>
                  <a:srgbClr val="0000FF"/>
                </a:solidFill>
              </a:rPr>
              <a:t>Philosophy </a:t>
            </a:r>
          </a:p>
        </p:txBody>
      </p:sp>
      <p:sp>
        <p:nvSpPr>
          <p:cNvPr id="43" name="TextBox 42">
            <a:extLst>
              <a:ext uri="{FF2B5EF4-FFF2-40B4-BE49-F238E27FC236}">
                <a16:creationId xmlns:a16="http://schemas.microsoft.com/office/drawing/2014/main" id="{F515A824-7168-E912-4FFD-C04633C0CEC4}"/>
              </a:ext>
            </a:extLst>
          </p:cNvPr>
          <p:cNvSpPr txBox="1"/>
          <p:nvPr/>
        </p:nvSpPr>
        <p:spPr>
          <a:xfrm>
            <a:off x="292895" y="4365104"/>
            <a:ext cx="1584176" cy="523220"/>
          </a:xfrm>
          <a:prstGeom prst="rect">
            <a:avLst/>
          </a:prstGeom>
          <a:noFill/>
          <a:ln>
            <a:solidFill>
              <a:schemeClr val="tx1"/>
            </a:solidFill>
          </a:ln>
        </p:spPr>
        <p:txBody>
          <a:bodyPr wrap="square" rtlCol="0">
            <a:spAutoFit/>
          </a:bodyPr>
          <a:lstStyle/>
          <a:p>
            <a:pPr algn="ctr"/>
            <a:r>
              <a:rPr lang="en-GB" sz="1400" b="1" dirty="0"/>
              <a:t>ENCORE</a:t>
            </a:r>
          </a:p>
          <a:p>
            <a:pPr algn="ctr"/>
            <a:r>
              <a:rPr lang="en-GB" sz="1400" b="1" dirty="0"/>
              <a:t>Publication</a:t>
            </a:r>
          </a:p>
        </p:txBody>
      </p:sp>
      <p:cxnSp>
        <p:nvCxnSpPr>
          <p:cNvPr id="44" name="Straight Arrow Connector 43">
            <a:extLst>
              <a:ext uri="{FF2B5EF4-FFF2-40B4-BE49-F238E27FC236}">
                <a16:creationId xmlns:a16="http://schemas.microsoft.com/office/drawing/2014/main" id="{9326EFF7-AA39-5C7C-1A35-BBAF6687F3E1}"/>
              </a:ext>
            </a:extLst>
          </p:cNvPr>
          <p:cNvCxnSpPr>
            <a:cxnSpLocks/>
            <a:stCxn id="8" idx="2"/>
            <a:endCxn id="35" idx="0"/>
          </p:cNvCxnSpPr>
          <p:nvPr/>
        </p:nvCxnSpPr>
        <p:spPr>
          <a:xfrm flipH="1">
            <a:off x="1084983" y="2689784"/>
            <a:ext cx="3003649" cy="576050"/>
          </a:xfrm>
          <a:prstGeom prst="straightConnector1">
            <a:avLst/>
          </a:prstGeom>
          <a:ln w="285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ABFB8B2-1895-8844-D074-2F65D2FE99AC}"/>
              </a:ext>
            </a:extLst>
          </p:cNvPr>
          <p:cNvCxnSpPr>
            <a:cxnSpLocks/>
            <a:stCxn id="35" idx="2"/>
            <a:endCxn id="43" idx="0"/>
          </p:cNvCxnSpPr>
          <p:nvPr/>
        </p:nvCxnSpPr>
        <p:spPr>
          <a:xfrm>
            <a:off x="1084983" y="3789054"/>
            <a:ext cx="0" cy="576050"/>
          </a:xfrm>
          <a:prstGeom prst="straightConnector1">
            <a:avLst/>
          </a:prstGeom>
          <a:ln w="285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07650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B948289-D7E6-F51E-9D62-37A98AD7C536}"/>
              </a:ext>
            </a:extLst>
          </p:cNvPr>
          <p:cNvPicPr>
            <a:picLocks noChangeAspect="1"/>
          </p:cNvPicPr>
          <p:nvPr/>
        </p:nvPicPr>
        <p:blipFill>
          <a:blip r:embed="rId2"/>
          <a:stretch>
            <a:fillRect/>
          </a:stretch>
        </p:blipFill>
        <p:spPr>
          <a:xfrm>
            <a:off x="4543428" y="3668277"/>
            <a:ext cx="4530893" cy="2928598"/>
          </a:xfrm>
          <a:prstGeom prst="rect">
            <a:avLst/>
          </a:prstGeom>
        </p:spPr>
      </p:pic>
      <p:pic>
        <p:nvPicPr>
          <p:cNvPr id="6" name="Picture 5">
            <a:extLst>
              <a:ext uri="{FF2B5EF4-FFF2-40B4-BE49-F238E27FC236}">
                <a16:creationId xmlns:a16="http://schemas.microsoft.com/office/drawing/2014/main" id="{7A13AF13-C892-A729-18B2-A1B6031A2D79}"/>
              </a:ext>
            </a:extLst>
          </p:cNvPr>
          <p:cNvPicPr>
            <a:picLocks noChangeAspect="1"/>
          </p:cNvPicPr>
          <p:nvPr/>
        </p:nvPicPr>
        <p:blipFill>
          <a:blip r:embed="rId3"/>
          <a:stretch>
            <a:fillRect/>
          </a:stretch>
        </p:blipFill>
        <p:spPr>
          <a:xfrm>
            <a:off x="58507" y="657547"/>
            <a:ext cx="4484921" cy="3033513"/>
          </a:xfrm>
          <a:prstGeom prst="rect">
            <a:avLst/>
          </a:prstGeom>
        </p:spPr>
      </p:pic>
      <p:pic>
        <p:nvPicPr>
          <p:cNvPr id="8" name="Picture 7">
            <a:extLst>
              <a:ext uri="{FF2B5EF4-FFF2-40B4-BE49-F238E27FC236}">
                <a16:creationId xmlns:a16="http://schemas.microsoft.com/office/drawing/2014/main" id="{F690A2EF-AF1A-ED6E-26FC-858AEFB80239}"/>
              </a:ext>
            </a:extLst>
          </p:cNvPr>
          <p:cNvPicPr>
            <a:picLocks noChangeAspect="1"/>
          </p:cNvPicPr>
          <p:nvPr/>
        </p:nvPicPr>
        <p:blipFill>
          <a:blip r:embed="rId4"/>
          <a:stretch>
            <a:fillRect/>
          </a:stretch>
        </p:blipFill>
        <p:spPr>
          <a:xfrm>
            <a:off x="67054" y="3690383"/>
            <a:ext cx="4470681" cy="2906969"/>
          </a:xfrm>
          <a:prstGeom prst="rect">
            <a:avLst/>
          </a:prstGeom>
        </p:spPr>
      </p:pic>
      <p:pic>
        <p:nvPicPr>
          <p:cNvPr id="10" name="Picture 9">
            <a:extLst>
              <a:ext uri="{FF2B5EF4-FFF2-40B4-BE49-F238E27FC236}">
                <a16:creationId xmlns:a16="http://schemas.microsoft.com/office/drawing/2014/main" id="{3D9CA778-AD0A-D6C2-B44B-26FA68AA6C26}"/>
              </a:ext>
            </a:extLst>
          </p:cNvPr>
          <p:cNvPicPr>
            <a:picLocks noChangeAspect="1"/>
          </p:cNvPicPr>
          <p:nvPr/>
        </p:nvPicPr>
        <p:blipFill>
          <a:blip r:embed="rId5"/>
          <a:stretch>
            <a:fillRect/>
          </a:stretch>
        </p:blipFill>
        <p:spPr>
          <a:xfrm>
            <a:off x="4543428" y="657548"/>
            <a:ext cx="4565076" cy="3036380"/>
          </a:xfrm>
          <a:prstGeom prst="rect">
            <a:avLst/>
          </a:prstGeom>
        </p:spPr>
      </p:pic>
      <p:sp>
        <p:nvSpPr>
          <p:cNvPr id="14" name="TextBox 13">
            <a:extLst>
              <a:ext uri="{FF2B5EF4-FFF2-40B4-BE49-F238E27FC236}">
                <a16:creationId xmlns:a16="http://schemas.microsoft.com/office/drawing/2014/main" id="{FB53754E-36B3-FBA0-E7ED-3834F010647F}"/>
              </a:ext>
            </a:extLst>
          </p:cNvPr>
          <p:cNvSpPr txBox="1"/>
          <p:nvPr/>
        </p:nvSpPr>
        <p:spPr>
          <a:xfrm>
            <a:off x="3841570" y="918196"/>
            <a:ext cx="468398" cy="369332"/>
          </a:xfrm>
          <a:prstGeom prst="rect">
            <a:avLst/>
          </a:prstGeom>
          <a:noFill/>
          <a:ln>
            <a:noFill/>
          </a:ln>
        </p:spPr>
        <p:txBody>
          <a:bodyPr wrap="none" rtlCol="0">
            <a:spAutoFit/>
          </a:bodyPr>
          <a:lstStyle/>
          <a:p>
            <a:r>
              <a:rPr lang="en-US" b="1" dirty="0"/>
              <a:t>(A)</a:t>
            </a:r>
            <a:endParaRPr lang="en-GB" b="1" dirty="0"/>
          </a:p>
        </p:txBody>
      </p:sp>
      <p:sp>
        <p:nvSpPr>
          <p:cNvPr id="15" name="TextBox 14">
            <a:extLst>
              <a:ext uri="{FF2B5EF4-FFF2-40B4-BE49-F238E27FC236}">
                <a16:creationId xmlns:a16="http://schemas.microsoft.com/office/drawing/2014/main" id="{04D4D6AF-729B-B182-9E18-4A9BA1F5C237}"/>
              </a:ext>
            </a:extLst>
          </p:cNvPr>
          <p:cNvSpPr txBox="1"/>
          <p:nvPr/>
        </p:nvSpPr>
        <p:spPr>
          <a:xfrm>
            <a:off x="8521476" y="918196"/>
            <a:ext cx="468398" cy="369332"/>
          </a:xfrm>
          <a:prstGeom prst="rect">
            <a:avLst/>
          </a:prstGeom>
          <a:noFill/>
          <a:ln>
            <a:noFill/>
          </a:ln>
        </p:spPr>
        <p:txBody>
          <a:bodyPr wrap="none" rtlCol="0">
            <a:spAutoFit/>
          </a:bodyPr>
          <a:lstStyle/>
          <a:p>
            <a:r>
              <a:rPr lang="en-US" b="1" dirty="0"/>
              <a:t>(B)</a:t>
            </a:r>
            <a:endParaRPr lang="en-GB" b="1" dirty="0"/>
          </a:p>
        </p:txBody>
      </p:sp>
      <p:sp>
        <p:nvSpPr>
          <p:cNvPr id="16" name="TextBox 15">
            <a:extLst>
              <a:ext uri="{FF2B5EF4-FFF2-40B4-BE49-F238E27FC236}">
                <a16:creationId xmlns:a16="http://schemas.microsoft.com/office/drawing/2014/main" id="{74E74DD8-44D1-753A-8490-5D24AAFAA78D}"/>
              </a:ext>
            </a:extLst>
          </p:cNvPr>
          <p:cNvSpPr txBox="1"/>
          <p:nvPr/>
        </p:nvSpPr>
        <p:spPr>
          <a:xfrm>
            <a:off x="3837985" y="3767043"/>
            <a:ext cx="468398" cy="369332"/>
          </a:xfrm>
          <a:prstGeom prst="rect">
            <a:avLst/>
          </a:prstGeom>
          <a:noFill/>
          <a:ln>
            <a:noFill/>
          </a:ln>
        </p:spPr>
        <p:txBody>
          <a:bodyPr wrap="none" rtlCol="0">
            <a:spAutoFit/>
          </a:bodyPr>
          <a:lstStyle/>
          <a:p>
            <a:r>
              <a:rPr lang="en-US" b="1" dirty="0"/>
              <a:t>(C)</a:t>
            </a:r>
            <a:endParaRPr lang="en-GB" b="1" dirty="0"/>
          </a:p>
        </p:txBody>
      </p:sp>
      <p:sp>
        <p:nvSpPr>
          <p:cNvPr id="17" name="TextBox 16">
            <a:extLst>
              <a:ext uri="{FF2B5EF4-FFF2-40B4-BE49-F238E27FC236}">
                <a16:creationId xmlns:a16="http://schemas.microsoft.com/office/drawing/2014/main" id="{B263BFA4-700C-B1C9-B097-AB6C7F629DF6}"/>
              </a:ext>
            </a:extLst>
          </p:cNvPr>
          <p:cNvSpPr txBox="1"/>
          <p:nvPr/>
        </p:nvSpPr>
        <p:spPr>
          <a:xfrm>
            <a:off x="8515064" y="3777935"/>
            <a:ext cx="474810" cy="369332"/>
          </a:xfrm>
          <a:prstGeom prst="rect">
            <a:avLst/>
          </a:prstGeom>
          <a:noFill/>
          <a:ln>
            <a:noFill/>
          </a:ln>
        </p:spPr>
        <p:txBody>
          <a:bodyPr wrap="none" rtlCol="0">
            <a:spAutoFit/>
          </a:bodyPr>
          <a:lstStyle/>
          <a:p>
            <a:r>
              <a:rPr lang="en-US" b="1" dirty="0"/>
              <a:t>(D)</a:t>
            </a:r>
            <a:endParaRPr lang="en-GB" b="1" dirty="0"/>
          </a:p>
        </p:txBody>
      </p:sp>
    </p:spTree>
    <p:extLst>
      <p:ext uri="{BB962C8B-B14F-4D97-AF65-F5344CB8AC3E}">
        <p14:creationId xmlns:p14="http://schemas.microsoft.com/office/powerpoint/2010/main" val="2149370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Develop a “culture  of reproducibility”</a:t>
            </a:r>
            <a:endParaRPr lang="en-GB" dirty="0"/>
          </a:p>
        </p:txBody>
      </p:sp>
      <p:sp>
        <p:nvSpPr>
          <p:cNvPr id="3" name="Content Placeholder 2"/>
          <p:cNvSpPr>
            <a:spLocks noGrp="1"/>
          </p:cNvSpPr>
          <p:nvPr>
            <p:ph idx="1"/>
          </p:nvPr>
        </p:nvSpPr>
        <p:spPr>
          <a:xfrm>
            <a:off x="470650" y="1268760"/>
            <a:ext cx="8229600" cy="4608512"/>
          </a:xfrm>
        </p:spPr>
        <p:txBody>
          <a:bodyPr/>
          <a:lstStyle/>
          <a:p>
            <a:r>
              <a:rPr lang="en-US" dirty="0"/>
              <a:t>PIs</a:t>
            </a:r>
          </a:p>
          <a:p>
            <a:endParaRPr lang="en-US" dirty="0"/>
          </a:p>
          <a:p>
            <a:r>
              <a:rPr lang="en-US" dirty="0"/>
              <a:t>Postdocs</a:t>
            </a:r>
          </a:p>
          <a:p>
            <a:endParaRPr lang="en-US" dirty="0"/>
          </a:p>
          <a:p>
            <a:r>
              <a:rPr lang="en-US" dirty="0"/>
              <a:t>PhD students</a:t>
            </a:r>
          </a:p>
          <a:p>
            <a:endParaRPr lang="en-US" dirty="0"/>
          </a:p>
          <a:p>
            <a:r>
              <a:rPr lang="en-US" dirty="0"/>
              <a:t>Junior researchers </a:t>
            </a:r>
          </a:p>
          <a:p>
            <a:endParaRPr lang="en-US" dirty="0"/>
          </a:p>
          <a:p>
            <a:r>
              <a:rPr lang="en-US" dirty="0"/>
              <a:t>Bachelor/Master/HBO/… internship students</a:t>
            </a:r>
          </a:p>
        </p:txBody>
      </p:sp>
      <p:sp>
        <p:nvSpPr>
          <p:cNvPr id="4" name="TextBox 3">
            <a:extLst>
              <a:ext uri="{FF2B5EF4-FFF2-40B4-BE49-F238E27FC236}">
                <a16:creationId xmlns:a16="http://schemas.microsoft.com/office/drawing/2014/main" id="{D22744F5-D875-6A12-4823-E9AAD751CA51}"/>
              </a:ext>
            </a:extLst>
          </p:cNvPr>
          <p:cNvSpPr txBox="1"/>
          <p:nvPr/>
        </p:nvSpPr>
        <p:spPr>
          <a:xfrm>
            <a:off x="1403648" y="5919663"/>
            <a:ext cx="6060570" cy="461665"/>
          </a:xfrm>
          <a:prstGeom prst="rect">
            <a:avLst/>
          </a:prstGeom>
          <a:noFill/>
          <a:ln>
            <a:noFill/>
          </a:ln>
        </p:spPr>
        <p:txBody>
          <a:bodyPr wrap="none" rtlCol="0">
            <a:spAutoFit/>
          </a:bodyPr>
          <a:lstStyle/>
          <a:p>
            <a:r>
              <a:rPr lang="en-GB" sz="2400" dirty="0">
                <a:solidFill>
                  <a:srgbClr val="C00000"/>
                </a:solidFill>
              </a:rPr>
              <a:t>Everyone is using FSS/GitHub for every project!</a:t>
            </a:r>
            <a:endParaRPr lang="en-US" sz="2400" dirty="0">
              <a:solidFill>
                <a:srgbClr val="C00000"/>
              </a:solidFill>
            </a:endParaRPr>
          </a:p>
        </p:txBody>
      </p:sp>
    </p:spTree>
    <p:extLst>
      <p:ext uri="{BB962C8B-B14F-4D97-AF65-F5344CB8AC3E}">
        <p14:creationId xmlns:p14="http://schemas.microsoft.com/office/powerpoint/2010/main" val="3062202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a:extLst>
              <a:ext uri="{FF2B5EF4-FFF2-40B4-BE49-F238E27FC236}">
                <a16:creationId xmlns:a16="http://schemas.microsoft.com/office/drawing/2014/main" id="{10286DD1-D990-495C-B5C1-B1E086A174C7}"/>
              </a:ext>
            </a:extLst>
          </p:cNvPr>
          <p:cNvSpPr/>
          <p:nvPr/>
        </p:nvSpPr>
        <p:spPr>
          <a:xfrm>
            <a:off x="3995936" y="3789040"/>
            <a:ext cx="1060704" cy="91440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B7F601FB-EB67-4BC9-919B-D5C7EFCF5485}"/>
              </a:ext>
            </a:extLst>
          </p:cNvPr>
          <p:cNvSpPr/>
          <p:nvPr/>
        </p:nvSpPr>
        <p:spPr>
          <a:xfrm>
            <a:off x="1825988" y="3645024"/>
            <a:ext cx="5400600" cy="1440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BE2829A2-8188-4ACF-858D-D19FF84BECF6}"/>
              </a:ext>
            </a:extLst>
          </p:cNvPr>
          <p:cNvSpPr txBox="1"/>
          <p:nvPr/>
        </p:nvSpPr>
        <p:spPr>
          <a:xfrm>
            <a:off x="1830193" y="2998937"/>
            <a:ext cx="1467068" cy="461665"/>
          </a:xfrm>
          <a:prstGeom prst="rect">
            <a:avLst/>
          </a:prstGeom>
          <a:noFill/>
          <a:ln>
            <a:noFill/>
          </a:ln>
        </p:spPr>
        <p:txBody>
          <a:bodyPr wrap="none" rtlCol="0">
            <a:spAutoFit/>
          </a:bodyPr>
          <a:lstStyle/>
          <a:p>
            <a:r>
              <a:rPr lang="en-US" sz="2400"/>
              <a:t>Publishing</a:t>
            </a:r>
            <a:endParaRPr lang="en-GB" sz="2400" dirty="0"/>
          </a:p>
        </p:txBody>
      </p:sp>
      <p:sp>
        <p:nvSpPr>
          <p:cNvPr id="7" name="TextBox 6">
            <a:extLst>
              <a:ext uri="{FF2B5EF4-FFF2-40B4-BE49-F238E27FC236}">
                <a16:creationId xmlns:a16="http://schemas.microsoft.com/office/drawing/2014/main" id="{FE442815-A03E-4C88-BDEF-8A9DCFE23ED7}"/>
              </a:ext>
            </a:extLst>
          </p:cNvPr>
          <p:cNvSpPr txBox="1"/>
          <p:nvPr/>
        </p:nvSpPr>
        <p:spPr>
          <a:xfrm>
            <a:off x="5392665" y="2814027"/>
            <a:ext cx="1778692" cy="830997"/>
          </a:xfrm>
          <a:prstGeom prst="rect">
            <a:avLst/>
          </a:prstGeom>
          <a:noFill/>
          <a:ln>
            <a:noFill/>
          </a:ln>
        </p:spPr>
        <p:txBody>
          <a:bodyPr wrap="none" rtlCol="0">
            <a:spAutoFit/>
          </a:bodyPr>
          <a:lstStyle/>
          <a:p>
            <a:pPr algn="ctr"/>
            <a:r>
              <a:rPr lang="en-US" sz="2400"/>
              <a:t>Working</a:t>
            </a:r>
          </a:p>
          <a:p>
            <a:pPr algn="ctr"/>
            <a:r>
              <a:rPr lang="en-US" sz="2400"/>
              <a:t>reproducible</a:t>
            </a:r>
            <a:endParaRPr lang="en-GB" sz="2400" dirty="0"/>
          </a:p>
        </p:txBody>
      </p:sp>
      <p:sp>
        <p:nvSpPr>
          <p:cNvPr id="8" name="TextBox 7">
            <a:extLst>
              <a:ext uri="{FF2B5EF4-FFF2-40B4-BE49-F238E27FC236}">
                <a16:creationId xmlns:a16="http://schemas.microsoft.com/office/drawing/2014/main" id="{DD48C0EC-3B22-46AD-ACEC-BA32CEB0C055}"/>
              </a:ext>
            </a:extLst>
          </p:cNvPr>
          <p:cNvSpPr txBox="1"/>
          <p:nvPr/>
        </p:nvSpPr>
        <p:spPr>
          <a:xfrm>
            <a:off x="1535533" y="548680"/>
            <a:ext cx="5831725" cy="523220"/>
          </a:xfrm>
          <a:prstGeom prst="rect">
            <a:avLst/>
          </a:prstGeom>
          <a:noFill/>
          <a:ln>
            <a:noFill/>
          </a:ln>
        </p:spPr>
        <p:txBody>
          <a:bodyPr wrap="none" rtlCol="0">
            <a:spAutoFit/>
          </a:bodyPr>
          <a:lstStyle/>
          <a:p>
            <a:r>
              <a:rPr lang="en-US" sz="2800" dirty="0">
                <a:solidFill>
                  <a:schemeClr val="accent2">
                    <a:lumMod val="75000"/>
                  </a:schemeClr>
                </a:solidFill>
              </a:rPr>
              <a:t>MAIN CHALLENGE: KEEP THE BALANCE</a:t>
            </a:r>
            <a:endParaRPr lang="en-GB" sz="2800" dirty="0">
              <a:solidFill>
                <a:schemeClr val="accent2">
                  <a:lumMod val="75000"/>
                </a:schemeClr>
              </a:solidFill>
            </a:endParaRPr>
          </a:p>
        </p:txBody>
      </p:sp>
    </p:spTree>
    <p:extLst>
      <p:ext uri="{BB962C8B-B14F-4D97-AF65-F5344CB8AC3E}">
        <p14:creationId xmlns:p14="http://schemas.microsoft.com/office/powerpoint/2010/main" val="36084813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alance Free Photo Download | FreeImages">
            <a:extLst>
              <a:ext uri="{FF2B5EF4-FFF2-40B4-BE49-F238E27FC236}">
                <a16:creationId xmlns:a16="http://schemas.microsoft.com/office/drawing/2014/main" id="{E538D74D-5D41-C458-D92D-59C1598A12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474" y="2204864"/>
            <a:ext cx="7632848" cy="51786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C97DF96-0165-0B48-478E-DCFF4A2693BA}"/>
              </a:ext>
            </a:extLst>
          </p:cNvPr>
          <p:cNvSpPr>
            <a:spLocks noGrp="1"/>
          </p:cNvSpPr>
          <p:nvPr>
            <p:ph type="title"/>
          </p:nvPr>
        </p:nvSpPr>
        <p:spPr/>
        <p:txBody>
          <a:bodyPr>
            <a:normAutofit fontScale="90000"/>
          </a:bodyPr>
          <a:lstStyle/>
          <a:p>
            <a:r>
              <a:rPr lang="en-US" dirty="0"/>
              <a:t>But……it is really overhead?</a:t>
            </a:r>
            <a:endParaRPr lang="en-GB" dirty="0"/>
          </a:p>
        </p:txBody>
      </p:sp>
      <p:sp>
        <p:nvSpPr>
          <p:cNvPr id="5" name="TextBox 4">
            <a:extLst>
              <a:ext uri="{FF2B5EF4-FFF2-40B4-BE49-F238E27FC236}">
                <a16:creationId xmlns:a16="http://schemas.microsoft.com/office/drawing/2014/main" id="{7E823C3D-E5F1-5C39-41B2-1780082CA88B}"/>
              </a:ext>
            </a:extLst>
          </p:cNvPr>
          <p:cNvSpPr txBox="1"/>
          <p:nvPr/>
        </p:nvSpPr>
        <p:spPr>
          <a:xfrm>
            <a:off x="84618" y="879103"/>
            <a:ext cx="4507751" cy="923330"/>
          </a:xfrm>
          <a:prstGeom prst="rect">
            <a:avLst/>
          </a:prstGeom>
          <a:noFill/>
          <a:ln>
            <a:solidFill>
              <a:schemeClr val="bg1">
                <a:lumMod val="75000"/>
              </a:schemeClr>
            </a:solidFill>
          </a:ln>
        </p:spPr>
        <p:txBody>
          <a:bodyPr wrap="square" rtlCol="0">
            <a:noAutofit/>
          </a:bodyPr>
          <a:lstStyle/>
          <a:p>
            <a:r>
              <a:rPr lang="en-US" dirty="0">
                <a:solidFill>
                  <a:srgbClr val="C00000"/>
                </a:solidFill>
              </a:rPr>
              <a:t>Recipe to setup </a:t>
            </a:r>
            <a:r>
              <a:rPr lang="en-US" dirty="0" err="1">
                <a:solidFill>
                  <a:srgbClr val="C00000"/>
                </a:solidFill>
              </a:rPr>
              <a:t>sFSS</a:t>
            </a:r>
            <a:r>
              <a:rPr lang="en-US" dirty="0">
                <a:solidFill>
                  <a:srgbClr val="C00000"/>
                </a:solidFill>
              </a:rPr>
              <a:t> for new project </a:t>
            </a:r>
          </a:p>
          <a:p>
            <a:pPr marL="285750" indent="-285750">
              <a:buFont typeface="Arial" panose="020B0604020202020204" pitchFamily="34" charset="0"/>
              <a:buChar char="•"/>
            </a:pPr>
            <a:r>
              <a:rPr lang="en-US" dirty="0"/>
              <a:t>~15 - 30 minutes </a:t>
            </a:r>
          </a:p>
          <a:p>
            <a:pPr marL="285750" indent="-285750">
              <a:buFont typeface="Arial" panose="020B0604020202020204" pitchFamily="34" charset="0"/>
              <a:buChar char="•"/>
            </a:pPr>
            <a:r>
              <a:rPr lang="en-US" dirty="0"/>
              <a:t>30 minutes to available initial information </a:t>
            </a:r>
            <a:endParaRPr lang="en-GB" dirty="0"/>
          </a:p>
        </p:txBody>
      </p:sp>
      <p:sp>
        <p:nvSpPr>
          <p:cNvPr id="6" name="TextBox 5">
            <a:extLst>
              <a:ext uri="{FF2B5EF4-FFF2-40B4-BE49-F238E27FC236}">
                <a16:creationId xmlns:a16="http://schemas.microsoft.com/office/drawing/2014/main" id="{035AF6DA-508E-AA23-70D4-74433F31FB3E}"/>
              </a:ext>
            </a:extLst>
          </p:cNvPr>
          <p:cNvSpPr txBox="1"/>
          <p:nvPr/>
        </p:nvSpPr>
        <p:spPr>
          <a:xfrm>
            <a:off x="5859841" y="5373216"/>
            <a:ext cx="1399166" cy="646331"/>
          </a:xfrm>
          <a:prstGeom prst="rect">
            <a:avLst/>
          </a:prstGeom>
          <a:noFill/>
          <a:ln>
            <a:noFill/>
          </a:ln>
        </p:spPr>
        <p:txBody>
          <a:bodyPr wrap="none" rtlCol="0">
            <a:spAutoFit/>
          </a:bodyPr>
          <a:lstStyle/>
          <a:p>
            <a:pPr algn="ctr"/>
            <a:r>
              <a:rPr lang="en-US" b="1" dirty="0">
                <a:solidFill>
                  <a:srgbClr val="00B050"/>
                </a:solidFill>
              </a:rPr>
              <a:t>Working </a:t>
            </a:r>
          </a:p>
          <a:p>
            <a:pPr algn="ctr"/>
            <a:r>
              <a:rPr lang="en-US" b="1" dirty="0">
                <a:solidFill>
                  <a:srgbClr val="00B050"/>
                </a:solidFill>
              </a:rPr>
              <a:t>reproducible</a:t>
            </a:r>
            <a:endParaRPr lang="en-GB" b="1" dirty="0">
              <a:solidFill>
                <a:srgbClr val="00B050"/>
              </a:solidFill>
            </a:endParaRPr>
          </a:p>
        </p:txBody>
      </p:sp>
      <p:sp>
        <p:nvSpPr>
          <p:cNvPr id="7" name="TextBox 6">
            <a:extLst>
              <a:ext uri="{FF2B5EF4-FFF2-40B4-BE49-F238E27FC236}">
                <a16:creationId xmlns:a16="http://schemas.microsoft.com/office/drawing/2014/main" id="{6C3A8634-5CBD-F05A-1664-D6464453E79D}"/>
              </a:ext>
            </a:extLst>
          </p:cNvPr>
          <p:cNvSpPr txBox="1"/>
          <p:nvPr/>
        </p:nvSpPr>
        <p:spPr>
          <a:xfrm>
            <a:off x="2338493" y="4176662"/>
            <a:ext cx="1250407" cy="646331"/>
          </a:xfrm>
          <a:prstGeom prst="rect">
            <a:avLst/>
          </a:prstGeom>
          <a:noFill/>
          <a:ln>
            <a:noFill/>
          </a:ln>
        </p:spPr>
        <p:txBody>
          <a:bodyPr wrap="none" rtlCol="0">
            <a:spAutoFit/>
          </a:bodyPr>
          <a:lstStyle/>
          <a:p>
            <a:pPr algn="ctr"/>
            <a:r>
              <a:rPr lang="en-US" b="1" dirty="0">
                <a:solidFill>
                  <a:srgbClr val="FF0000"/>
                </a:solidFill>
              </a:rPr>
              <a:t>Research / </a:t>
            </a:r>
          </a:p>
          <a:p>
            <a:pPr algn="ctr"/>
            <a:r>
              <a:rPr lang="en-US" b="1" dirty="0">
                <a:solidFill>
                  <a:srgbClr val="FF0000"/>
                </a:solidFill>
              </a:rPr>
              <a:t>Support</a:t>
            </a:r>
            <a:endParaRPr lang="en-GB" b="1" dirty="0">
              <a:solidFill>
                <a:srgbClr val="FF0000"/>
              </a:solidFill>
            </a:endParaRPr>
          </a:p>
        </p:txBody>
      </p:sp>
      <p:cxnSp>
        <p:nvCxnSpPr>
          <p:cNvPr id="9" name="Straight Arrow Connector 8">
            <a:extLst>
              <a:ext uri="{FF2B5EF4-FFF2-40B4-BE49-F238E27FC236}">
                <a16:creationId xmlns:a16="http://schemas.microsoft.com/office/drawing/2014/main" id="{6A36D4AC-82E1-5534-6F2C-39CA90C38583}"/>
              </a:ext>
            </a:extLst>
          </p:cNvPr>
          <p:cNvCxnSpPr/>
          <p:nvPr/>
        </p:nvCxnSpPr>
        <p:spPr>
          <a:xfrm flipV="1">
            <a:off x="827584" y="2492896"/>
            <a:ext cx="0" cy="424847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DEF4E8F-00F5-207F-AD57-F6363584ABF4}"/>
              </a:ext>
            </a:extLst>
          </p:cNvPr>
          <p:cNvSpPr txBox="1"/>
          <p:nvPr/>
        </p:nvSpPr>
        <p:spPr>
          <a:xfrm>
            <a:off x="6992919" y="6096804"/>
            <a:ext cx="1677511" cy="369332"/>
          </a:xfrm>
          <a:prstGeom prst="rect">
            <a:avLst/>
          </a:prstGeom>
          <a:noFill/>
          <a:ln>
            <a:noFill/>
          </a:ln>
        </p:spPr>
        <p:txBody>
          <a:bodyPr wrap="none" rtlCol="0">
            <a:spAutoFit/>
          </a:bodyPr>
          <a:lstStyle/>
          <a:p>
            <a:r>
              <a:rPr lang="en-US" b="1" dirty="0"/>
              <a:t>Low motivation</a:t>
            </a:r>
            <a:endParaRPr lang="en-GB" b="1" dirty="0"/>
          </a:p>
        </p:txBody>
      </p:sp>
      <p:sp>
        <p:nvSpPr>
          <p:cNvPr id="13" name="TextBox 12">
            <a:extLst>
              <a:ext uri="{FF2B5EF4-FFF2-40B4-BE49-F238E27FC236}">
                <a16:creationId xmlns:a16="http://schemas.microsoft.com/office/drawing/2014/main" id="{446A6333-4DEE-E94A-DE7D-D275E6464262}"/>
              </a:ext>
            </a:extLst>
          </p:cNvPr>
          <p:cNvSpPr txBox="1"/>
          <p:nvPr/>
        </p:nvSpPr>
        <p:spPr>
          <a:xfrm>
            <a:off x="4860033" y="879103"/>
            <a:ext cx="4199349" cy="923330"/>
          </a:xfrm>
          <a:prstGeom prst="rect">
            <a:avLst/>
          </a:prstGeom>
          <a:noFill/>
          <a:ln>
            <a:solidFill>
              <a:schemeClr val="bg1">
                <a:lumMod val="75000"/>
              </a:schemeClr>
            </a:solidFill>
          </a:ln>
        </p:spPr>
        <p:txBody>
          <a:bodyPr wrap="square" rtlCol="0">
            <a:noAutofit/>
          </a:bodyPr>
          <a:lstStyle/>
          <a:p>
            <a:r>
              <a:rPr lang="en-US" dirty="0">
                <a:solidFill>
                  <a:srgbClr val="C00000"/>
                </a:solidFill>
              </a:rPr>
              <a:t>Updating the </a:t>
            </a:r>
            <a:r>
              <a:rPr lang="en-US" dirty="0" err="1">
                <a:solidFill>
                  <a:srgbClr val="C00000"/>
                </a:solidFill>
              </a:rPr>
              <a:t>sFSS</a:t>
            </a:r>
            <a:r>
              <a:rPr lang="en-US" dirty="0">
                <a:solidFill>
                  <a:srgbClr val="C00000"/>
                </a:solidFill>
              </a:rPr>
              <a:t> during project execution</a:t>
            </a:r>
          </a:p>
          <a:p>
            <a:pPr marL="285750" indent="-285750">
              <a:buFont typeface="Arial" panose="020B0604020202020204" pitchFamily="34" charset="0"/>
              <a:buChar char="•"/>
            </a:pPr>
            <a:r>
              <a:rPr lang="en-US" dirty="0"/>
              <a:t>Minutes?</a:t>
            </a:r>
          </a:p>
        </p:txBody>
      </p:sp>
    </p:spTree>
    <p:extLst>
      <p:ext uri="{BB962C8B-B14F-4D97-AF65-F5344CB8AC3E}">
        <p14:creationId xmlns:p14="http://schemas.microsoft.com/office/powerpoint/2010/main" val="18385955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C811B-ADD6-6847-D927-F14AC2EF42D8}"/>
              </a:ext>
            </a:extLst>
          </p:cNvPr>
          <p:cNvSpPr>
            <a:spLocks noGrp="1"/>
          </p:cNvSpPr>
          <p:nvPr>
            <p:ph type="title"/>
          </p:nvPr>
        </p:nvSpPr>
        <p:spPr>
          <a:xfrm>
            <a:off x="1837604" y="325707"/>
            <a:ext cx="5760640" cy="1354162"/>
          </a:xfrm>
        </p:spPr>
        <p:txBody>
          <a:bodyPr>
            <a:noAutofit/>
          </a:bodyPr>
          <a:lstStyle/>
          <a:p>
            <a:r>
              <a:rPr lang="en-US" sz="7200" dirty="0"/>
              <a:t>No one cares!?</a:t>
            </a:r>
            <a:endParaRPr lang="en-GB" sz="7200" dirty="0"/>
          </a:p>
        </p:txBody>
      </p:sp>
      <p:sp>
        <p:nvSpPr>
          <p:cNvPr id="4" name="TextBox 3">
            <a:extLst>
              <a:ext uri="{FF2B5EF4-FFF2-40B4-BE49-F238E27FC236}">
                <a16:creationId xmlns:a16="http://schemas.microsoft.com/office/drawing/2014/main" id="{772205A2-8747-9801-E946-3D0A90DD1811}"/>
              </a:ext>
            </a:extLst>
          </p:cNvPr>
          <p:cNvSpPr txBox="1"/>
          <p:nvPr/>
        </p:nvSpPr>
        <p:spPr>
          <a:xfrm>
            <a:off x="1619672" y="2203117"/>
            <a:ext cx="6196505" cy="3170099"/>
          </a:xfrm>
          <a:prstGeom prst="rect">
            <a:avLst/>
          </a:prstGeom>
          <a:noFill/>
          <a:ln>
            <a:noFill/>
          </a:ln>
        </p:spPr>
        <p:txBody>
          <a:bodyPr wrap="none" rtlCol="0">
            <a:spAutoFit/>
          </a:bodyPr>
          <a:lstStyle/>
          <a:p>
            <a:pPr algn="ctr"/>
            <a:r>
              <a:rPr lang="en-US" dirty="0"/>
              <a:t>Have you ever been asked to reproduce?</a:t>
            </a:r>
          </a:p>
          <a:p>
            <a:pPr algn="ctr"/>
            <a:endParaRPr lang="en-US" dirty="0"/>
          </a:p>
          <a:p>
            <a:pPr algn="ctr"/>
            <a:r>
              <a:rPr lang="en-US" dirty="0"/>
              <a:t>Are you really devoted in helping science?</a:t>
            </a:r>
          </a:p>
          <a:p>
            <a:pPr algn="ctr"/>
            <a:endParaRPr lang="en-US" dirty="0"/>
          </a:p>
          <a:p>
            <a:pPr algn="ctr"/>
            <a:r>
              <a:rPr lang="en-US" dirty="0"/>
              <a:t>Are you really worried about your (reproducibility) track record?</a:t>
            </a:r>
          </a:p>
          <a:p>
            <a:pPr algn="ctr"/>
            <a:endParaRPr lang="en-US" dirty="0"/>
          </a:p>
          <a:p>
            <a:pPr algn="ctr"/>
            <a:r>
              <a:rPr lang="en-US" sz="2800" b="1" dirty="0">
                <a:solidFill>
                  <a:srgbClr val="C00000"/>
                </a:solidFill>
              </a:rPr>
              <a:t>	</a:t>
            </a:r>
          </a:p>
          <a:p>
            <a:pPr algn="ctr"/>
            <a:r>
              <a:rPr lang="en-US" sz="2800" b="1" dirty="0">
                <a:solidFill>
                  <a:srgbClr val="C00000"/>
                </a:solidFill>
              </a:rPr>
              <a:t>A scientist needs real credits</a:t>
            </a:r>
          </a:p>
          <a:p>
            <a:endParaRPr lang="en-US" dirty="0"/>
          </a:p>
          <a:p>
            <a:endParaRPr lang="en-GB" dirty="0"/>
          </a:p>
        </p:txBody>
      </p:sp>
      <p:sp>
        <p:nvSpPr>
          <p:cNvPr id="5" name="TextBox 4">
            <a:extLst>
              <a:ext uri="{FF2B5EF4-FFF2-40B4-BE49-F238E27FC236}">
                <a16:creationId xmlns:a16="http://schemas.microsoft.com/office/drawing/2014/main" id="{F05219D1-D843-C2E0-AC50-EE766222A79B}"/>
              </a:ext>
            </a:extLst>
          </p:cNvPr>
          <p:cNvSpPr txBox="1"/>
          <p:nvPr/>
        </p:nvSpPr>
        <p:spPr>
          <a:xfrm>
            <a:off x="986221" y="5373216"/>
            <a:ext cx="6965878" cy="1200329"/>
          </a:xfrm>
          <a:prstGeom prst="rect">
            <a:avLst/>
          </a:prstGeom>
          <a:noFill/>
          <a:ln>
            <a:noFill/>
          </a:ln>
        </p:spPr>
        <p:txBody>
          <a:bodyPr wrap="square">
            <a:spAutoFit/>
          </a:bodyPr>
          <a:lstStyle/>
          <a:p>
            <a:pPr algn="ctr"/>
            <a:r>
              <a:rPr lang="en-US" sz="1800" dirty="0">
                <a:solidFill>
                  <a:schemeClr val="accent6">
                    <a:lumMod val="50000"/>
                  </a:schemeClr>
                </a:solidFill>
                <a:effectLst/>
                <a:latin typeface="Calibri" panose="020F0502020204030204" pitchFamily="34" charset="0"/>
                <a:ea typeface="Times New Roman" panose="02020603050405020304" pitchFamily="18" charset="0"/>
              </a:rPr>
              <a:t>Perhaps the most significant challenge to overcome for routine usage of initiatives such as ENCORE is the lack of incentives to sufficiently motivate researchers to spend sufficient time and effort on reproducibility. </a:t>
            </a:r>
            <a:endParaRPr lang="en-GB" dirty="0">
              <a:solidFill>
                <a:schemeClr val="accent6">
                  <a:lumMod val="50000"/>
                </a:schemeClr>
              </a:solidFill>
            </a:endParaRPr>
          </a:p>
        </p:txBody>
      </p:sp>
    </p:spTree>
    <p:extLst>
      <p:ext uri="{BB962C8B-B14F-4D97-AF65-F5344CB8AC3E}">
        <p14:creationId xmlns:p14="http://schemas.microsoft.com/office/powerpoint/2010/main" val="1661429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E4C0DD-B81B-9554-829F-B7EF00BEE00D}"/>
            </a:ext>
          </a:extLst>
        </p:cNvPr>
        <p:cNvGrpSpPr/>
        <p:nvPr/>
      </p:nvGrpSpPr>
      <p:grpSpPr>
        <a:xfrm>
          <a:off x="0" y="0"/>
          <a:ext cx="0" cy="0"/>
          <a:chOff x="0" y="0"/>
          <a:chExt cx="0" cy="0"/>
        </a:xfrm>
      </p:grpSpPr>
      <p:pic>
        <p:nvPicPr>
          <p:cNvPr id="5" name="Content Placeholder 4" descr="A chart with text and arrows&#10;&#10;Description automatically generated with medium confidence">
            <a:extLst>
              <a:ext uri="{FF2B5EF4-FFF2-40B4-BE49-F238E27FC236}">
                <a16:creationId xmlns:a16="http://schemas.microsoft.com/office/drawing/2014/main" id="{AB23AEC9-418B-73CE-C851-C60EF2A5EE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12" y="908720"/>
            <a:ext cx="9177208" cy="4968552"/>
          </a:xfrm>
        </p:spPr>
      </p:pic>
    </p:spTree>
    <p:extLst>
      <p:ext uri="{BB962C8B-B14F-4D97-AF65-F5344CB8AC3E}">
        <p14:creationId xmlns:p14="http://schemas.microsoft.com/office/powerpoint/2010/main" val="4205359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0DCA8-AFED-DA52-4DC3-50F778D0F11B}"/>
              </a:ext>
            </a:extLst>
          </p:cNvPr>
          <p:cNvSpPr>
            <a:spLocks noGrp="1"/>
          </p:cNvSpPr>
          <p:nvPr>
            <p:ph type="title"/>
          </p:nvPr>
        </p:nvSpPr>
        <p:spPr/>
        <p:txBody>
          <a:bodyPr>
            <a:normAutofit fontScale="90000"/>
          </a:bodyPr>
          <a:lstStyle/>
          <a:p>
            <a:endParaRPr lang="en-GB" dirty="0"/>
          </a:p>
        </p:txBody>
      </p:sp>
      <p:pic>
        <p:nvPicPr>
          <p:cNvPr id="5" name="Picture 4">
            <a:extLst>
              <a:ext uri="{FF2B5EF4-FFF2-40B4-BE49-F238E27FC236}">
                <a16:creationId xmlns:a16="http://schemas.microsoft.com/office/drawing/2014/main" id="{FB28CEAA-80A9-C190-DAC9-22605CBD91F4}"/>
              </a:ext>
            </a:extLst>
          </p:cNvPr>
          <p:cNvPicPr>
            <a:picLocks noChangeAspect="1"/>
          </p:cNvPicPr>
          <p:nvPr/>
        </p:nvPicPr>
        <p:blipFill>
          <a:blip r:embed="rId2"/>
          <a:stretch>
            <a:fillRect/>
          </a:stretch>
        </p:blipFill>
        <p:spPr>
          <a:xfrm>
            <a:off x="3460692" y="5772286"/>
            <a:ext cx="5676190" cy="1085714"/>
          </a:xfrm>
          <a:prstGeom prst="rect">
            <a:avLst/>
          </a:prstGeom>
        </p:spPr>
      </p:pic>
      <p:pic>
        <p:nvPicPr>
          <p:cNvPr id="7" name="Picture 6">
            <a:extLst>
              <a:ext uri="{FF2B5EF4-FFF2-40B4-BE49-F238E27FC236}">
                <a16:creationId xmlns:a16="http://schemas.microsoft.com/office/drawing/2014/main" id="{05A75E97-57A7-8B93-0156-72668F9C0081}"/>
              </a:ext>
            </a:extLst>
          </p:cNvPr>
          <p:cNvPicPr>
            <a:picLocks noChangeAspect="1"/>
          </p:cNvPicPr>
          <p:nvPr/>
        </p:nvPicPr>
        <p:blipFill>
          <a:blip r:embed="rId3"/>
          <a:stretch>
            <a:fillRect/>
          </a:stretch>
        </p:blipFill>
        <p:spPr>
          <a:xfrm>
            <a:off x="179512" y="15648"/>
            <a:ext cx="4198290" cy="5756638"/>
          </a:xfrm>
          <a:prstGeom prst="rect">
            <a:avLst/>
          </a:prstGeom>
        </p:spPr>
      </p:pic>
      <p:pic>
        <p:nvPicPr>
          <p:cNvPr id="9" name="Picture 8">
            <a:extLst>
              <a:ext uri="{FF2B5EF4-FFF2-40B4-BE49-F238E27FC236}">
                <a16:creationId xmlns:a16="http://schemas.microsoft.com/office/drawing/2014/main" id="{63490B52-D1E2-A901-7BCA-B03B3622155D}"/>
              </a:ext>
            </a:extLst>
          </p:cNvPr>
          <p:cNvPicPr>
            <a:picLocks noChangeAspect="1"/>
          </p:cNvPicPr>
          <p:nvPr/>
        </p:nvPicPr>
        <p:blipFill>
          <a:blip r:embed="rId4"/>
          <a:stretch>
            <a:fillRect/>
          </a:stretch>
        </p:blipFill>
        <p:spPr>
          <a:xfrm>
            <a:off x="4572000" y="1196752"/>
            <a:ext cx="4282805" cy="4032301"/>
          </a:xfrm>
          <a:prstGeom prst="rect">
            <a:avLst/>
          </a:prstGeom>
        </p:spPr>
      </p:pic>
      <p:sp>
        <p:nvSpPr>
          <p:cNvPr id="3" name="Rectangle 2">
            <a:extLst>
              <a:ext uri="{FF2B5EF4-FFF2-40B4-BE49-F238E27FC236}">
                <a16:creationId xmlns:a16="http://schemas.microsoft.com/office/drawing/2014/main" id="{2DE22DD7-FB50-876C-DF2F-7E8AF1D110D2}"/>
              </a:ext>
            </a:extLst>
          </p:cNvPr>
          <p:cNvSpPr/>
          <p:nvPr/>
        </p:nvSpPr>
        <p:spPr>
          <a:xfrm>
            <a:off x="4572000" y="3501008"/>
            <a:ext cx="4198290" cy="720080"/>
          </a:xfrm>
          <a:prstGeom prst="rect">
            <a:avLst/>
          </a:prstGeom>
          <a:noFill/>
          <a:ln w="38100">
            <a:solidFill>
              <a:srgbClr val="FF000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9786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0E8A7-A5F4-9EA5-1753-E19B82835A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C701B4-F6A2-BCCB-B5E4-10FD5FD8AB35}"/>
              </a:ext>
            </a:extLst>
          </p:cNvPr>
          <p:cNvSpPr>
            <a:spLocks noGrp="1"/>
          </p:cNvSpPr>
          <p:nvPr>
            <p:ph type="title"/>
          </p:nvPr>
        </p:nvSpPr>
        <p:spPr/>
        <p:txBody>
          <a:bodyPr>
            <a:normAutofit fontScale="90000"/>
          </a:bodyPr>
          <a:lstStyle/>
          <a:p>
            <a:r>
              <a:rPr lang="en-US" dirty="0"/>
              <a:t>Where to find it?</a:t>
            </a:r>
            <a:endParaRPr lang="en-GB" dirty="0"/>
          </a:p>
        </p:txBody>
      </p:sp>
      <p:sp>
        <p:nvSpPr>
          <p:cNvPr id="3" name="Content Placeholder 2">
            <a:extLst>
              <a:ext uri="{FF2B5EF4-FFF2-40B4-BE49-F238E27FC236}">
                <a16:creationId xmlns:a16="http://schemas.microsoft.com/office/drawing/2014/main" id="{DF1D2123-55F7-76E8-7EA8-F85EAA81CE35}"/>
              </a:ext>
            </a:extLst>
          </p:cNvPr>
          <p:cNvSpPr>
            <a:spLocks noGrp="1"/>
          </p:cNvSpPr>
          <p:nvPr>
            <p:ph idx="1"/>
          </p:nvPr>
        </p:nvSpPr>
        <p:spPr/>
        <p:txBody>
          <a:bodyPr>
            <a:normAutofit/>
          </a:bodyPr>
          <a:lstStyle/>
          <a:p>
            <a:pPr marL="0" indent="0">
              <a:buNone/>
            </a:pPr>
            <a:r>
              <a:rPr lang="en-GB" b="1" dirty="0"/>
              <a:t>Publications</a:t>
            </a:r>
          </a:p>
          <a:p>
            <a:r>
              <a:rPr lang="en-GB" sz="1400" dirty="0"/>
              <a:t>van Kampen, A., Mahamune, U., Jongejan, A., van Schaik, B., Balashova, D., Lashgari, D., Pras-Raves, M., </a:t>
            </a:r>
            <a:r>
              <a:rPr lang="en-GB" sz="1400" dirty="0" err="1"/>
              <a:t>Wever</a:t>
            </a:r>
            <a:r>
              <a:rPr lang="en-GB" sz="1400" dirty="0"/>
              <a:t>, E., Dane, A., Valiente, R.G., and Moerland, P (2024). ENCORE. A Practical Implementation to Improve Reproducibility and Transparency of Computational Research. </a:t>
            </a:r>
            <a:r>
              <a:rPr lang="en-GB" sz="1400" dirty="0" err="1"/>
              <a:t>MetaArXiv</a:t>
            </a:r>
            <a:r>
              <a:rPr lang="en-GB" sz="1400" dirty="0"/>
              <a:t>, February 19. </a:t>
            </a:r>
            <a:r>
              <a:rPr lang="en-GB" sz="1400" dirty="0">
                <a:hlinkClick r:id="rId2"/>
              </a:rPr>
              <a:t>https://doi.org/10.31222/osf.io/m9yqz</a:t>
            </a:r>
            <a:r>
              <a:rPr lang="en-GB" sz="1400" dirty="0"/>
              <a:t>. </a:t>
            </a:r>
          </a:p>
          <a:p>
            <a:r>
              <a:rPr lang="en-GB" sz="1400" dirty="0"/>
              <a:t>van Kampen, A., Mahamune, U., Jongejan, A., van Schaik, B., Balashova, D., Lashgari, D., Pras-Raves, M., </a:t>
            </a:r>
            <a:r>
              <a:rPr lang="en-GB" sz="1400" dirty="0" err="1"/>
              <a:t>Wever</a:t>
            </a:r>
            <a:r>
              <a:rPr lang="en-GB" sz="1400" dirty="0"/>
              <a:t>, E., Dane, A., Valiente, R.G., and Moerland, P (2024). ENCORE. A Practical Implementation to Improve Reproducibility and Transparency of Computational Research. </a:t>
            </a:r>
            <a:r>
              <a:rPr lang="en-GB" sz="1400" i="1" dirty="0"/>
              <a:t>Submitted.</a:t>
            </a:r>
          </a:p>
          <a:p>
            <a:r>
              <a:rPr lang="en-GB" sz="1400" dirty="0"/>
              <a:t>Mahamune, U., Moerland, P., van Baarsen, E., Jongejan, A., and van Kampen, A. (2024). An ENCORE use case: deconvolution methods for spatial transcriptomics data. </a:t>
            </a:r>
            <a:r>
              <a:rPr lang="en-GB" sz="1400" i="1" dirty="0"/>
              <a:t>In prep.</a:t>
            </a:r>
            <a:r>
              <a:rPr lang="en-GB" sz="1400" dirty="0"/>
              <a:t> </a:t>
            </a:r>
          </a:p>
          <a:p>
            <a:r>
              <a:rPr lang="en-GB" sz="1400" dirty="0"/>
              <a:t>van Kampen, A., Jongejan, A., van Schaik, M., </a:t>
            </a:r>
            <a:r>
              <a:rPr lang="en-GB" sz="1400" dirty="0" err="1"/>
              <a:t>Wever</a:t>
            </a:r>
            <a:r>
              <a:rPr lang="en-GB" sz="1400" dirty="0"/>
              <a:t>, E., Dane, A., and Moerland, P (2024). Using ENCORE for support projects. </a:t>
            </a:r>
            <a:r>
              <a:rPr lang="en-GB" sz="1400" i="1" dirty="0"/>
              <a:t>In prep</a:t>
            </a:r>
            <a:r>
              <a:rPr lang="en-GB" sz="1400" dirty="0"/>
              <a:t>.</a:t>
            </a:r>
          </a:p>
          <a:p>
            <a:pPr marL="0" indent="0">
              <a:buNone/>
            </a:pPr>
            <a:endParaRPr lang="en-GB" b="1" dirty="0"/>
          </a:p>
          <a:p>
            <a:pPr marL="0" indent="0">
              <a:buNone/>
            </a:pPr>
            <a:r>
              <a:rPr lang="en-GB" b="1" dirty="0" err="1"/>
              <a:t>sFSS</a:t>
            </a:r>
            <a:r>
              <a:rPr lang="en-GB" b="1" dirty="0"/>
              <a:t> Navigator (</a:t>
            </a:r>
            <a:r>
              <a:rPr lang="en-GB" b="1" dirty="0" err="1"/>
              <a:t>Zenodo</a:t>
            </a:r>
            <a:r>
              <a:rPr lang="en-GB" b="1" dirty="0"/>
              <a:t>)</a:t>
            </a:r>
          </a:p>
          <a:p>
            <a:pPr marL="0" indent="0">
              <a:buNone/>
            </a:pPr>
            <a:r>
              <a:rPr lang="en-GB" sz="1400" dirty="0"/>
              <a:t>Van Kampen AHC, Mahamune U, Jongejan, A (2023) The standardized file system structure (FSS) navigator. </a:t>
            </a:r>
            <a:r>
              <a:rPr lang="en-GB" sz="1400" dirty="0" err="1"/>
              <a:t>Zenodo</a:t>
            </a:r>
            <a:r>
              <a:rPr lang="en-GB" sz="1400" dirty="0"/>
              <a:t>. DOI: </a:t>
            </a:r>
            <a:r>
              <a:rPr lang="en-GB" sz="1400" dirty="0">
                <a:hlinkClick r:id="rId3"/>
              </a:rPr>
              <a:t>https://doi.org/10.5281/zenodo.7985655</a:t>
            </a:r>
            <a:r>
              <a:rPr lang="en-GB" sz="1400" dirty="0"/>
              <a:t> </a:t>
            </a:r>
          </a:p>
          <a:p>
            <a:pPr marL="0" indent="0">
              <a:buNone/>
            </a:pPr>
            <a:endParaRPr lang="en-GB" dirty="0"/>
          </a:p>
          <a:p>
            <a:pPr marL="0" indent="0">
              <a:buNone/>
            </a:pPr>
            <a:r>
              <a:rPr lang="en-GB" b="1" dirty="0"/>
              <a:t>ENCORE Template (GitHub)</a:t>
            </a:r>
          </a:p>
          <a:p>
            <a:pPr marL="0" indent="0">
              <a:buNone/>
            </a:pPr>
            <a:r>
              <a:rPr lang="en-GB" sz="1400" dirty="0">
                <a:hlinkClick r:id="rId4"/>
              </a:rPr>
              <a:t>https://github.com/EDS-Bioinformatics-Laboratory/ENCORE</a:t>
            </a:r>
            <a:r>
              <a:rPr lang="en-GB" sz="1400" dirty="0"/>
              <a:t> </a:t>
            </a:r>
          </a:p>
        </p:txBody>
      </p:sp>
    </p:spTree>
    <p:extLst>
      <p:ext uri="{BB962C8B-B14F-4D97-AF65-F5344CB8AC3E}">
        <p14:creationId xmlns:p14="http://schemas.microsoft.com/office/powerpoint/2010/main" val="3491416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B8101-C5BB-56D5-EA1D-01EE4FDBBC50}"/>
              </a:ext>
            </a:extLst>
          </p:cNvPr>
          <p:cNvSpPr>
            <a:spLocks noGrp="1"/>
          </p:cNvSpPr>
          <p:nvPr>
            <p:ph type="title"/>
          </p:nvPr>
        </p:nvSpPr>
        <p:spPr/>
        <p:txBody>
          <a:bodyPr>
            <a:normAutofit fontScale="90000"/>
          </a:bodyPr>
          <a:lstStyle/>
          <a:p>
            <a:r>
              <a:rPr lang="en-US" dirty="0"/>
              <a:t>Acknowledgements</a:t>
            </a:r>
            <a:endParaRPr lang="en-GB" dirty="0"/>
          </a:p>
        </p:txBody>
      </p:sp>
      <p:sp>
        <p:nvSpPr>
          <p:cNvPr id="3" name="Content Placeholder 2">
            <a:extLst>
              <a:ext uri="{FF2B5EF4-FFF2-40B4-BE49-F238E27FC236}">
                <a16:creationId xmlns:a16="http://schemas.microsoft.com/office/drawing/2014/main" id="{5886EFC8-F11E-E428-AEF5-D6400152E49C}"/>
              </a:ext>
            </a:extLst>
          </p:cNvPr>
          <p:cNvSpPr>
            <a:spLocks noGrp="1"/>
          </p:cNvSpPr>
          <p:nvPr>
            <p:ph idx="1"/>
          </p:nvPr>
        </p:nvSpPr>
        <p:spPr>
          <a:xfrm>
            <a:off x="251520" y="878811"/>
            <a:ext cx="3386815" cy="3091661"/>
          </a:xfrm>
        </p:spPr>
        <p:txBody>
          <a:bodyPr>
            <a:normAutofit fontScale="92500" lnSpcReduction="20000"/>
          </a:bodyPr>
          <a:lstStyle/>
          <a:p>
            <a:pPr marL="0" indent="0" algn="ctr">
              <a:buNone/>
            </a:pPr>
            <a:r>
              <a:rPr lang="en-GB" b="1" dirty="0"/>
              <a:t>Bioinformatics Laboratory</a:t>
            </a:r>
          </a:p>
          <a:p>
            <a:pPr marL="0" indent="0" algn="ctr">
              <a:buNone/>
            </a:pPr>
            <a:r>
              <a:rPr lang="en-GB" b="1" dirty="0"/>
              <a:t>Epidemiology and Data Science</a:t>
            </a:r>
          </a:p>
          <a:p>
            <a:pPr marL="0" indent="0" algn="ctr">
              <a:buNone/>
            </a:pPr>
            <a:r>
              <a:rPr lang="en-GB" sz="1400" dirty="0"/>
              <a:t>Utkarsh Mahamune</a:t>
            </a:r>
          </a:p>
          <a:p>
            <a:pPr marL="0" indent="0" algn="ctr">
              <a:buNone/>
            </a:pPr>
            <a:r>
              <a:rPr lang="en-GB" sz="1400" dirty="0"/>
              <a:t>Aldo Jongejan</a:t>
            </a:r>
          </a:p>
          <a:p>
            <a:pPr marL="0" indent="0" algn="ctr">
              <a:buNone/>
            </a:pPr>
            <a:r>
              <a:rPr lang="en-GB" sz="1400" dirty="0"/>
              <a:t>Barbera van Schaik</a:t>
            </a:r>
          </a:p>
          <a:p>
            <a:pPr marL="0" indent="0" algn="ctr">
              <a:buNone/>
            </a:pPr>
            <a:r>
              <a:rPr lang="en-GB" sz="1400" dirty="0"/>
              <a:t>Daria Balashova</a:t>
            </a:r>
          </a:p>
          <a:p>
            <a:pPr marL="0" indent="0" algn="ctr">
              <a:buNone/>
            </a:pPr>
            <a:r>
              <a:rPr lang="en-GB" sz="1400" dirty="0"/>
              <a:t>Danial Lashgari</a:t>
            </a:r>
          </a:p>
          <a:p>
            <a:pPr marL="0" indent="0" algn="ctr">
              <a:buNone/>
            </a:pPr>
            <a:r>
              <a:rPr lang="en-GB" sz="1400" dirty="0"/>
              <a:t>Mia Pras-Raves</a:t>
            </a:r>
          </a:p>
          <a:p>
            <a:pPr marL="0" indent="0" algn="ctr">
              <a:buNone/>
            </a:pPr>
            <a:r>
              <a:rPr lang="en-GB" sz="1400" dirty="0"/>
              <a:t>Eric </a:t>
            </a:r>
            <a:r>
              <a:rPr lang="en-GB" sz="1400" dirty="0" err="1"/>
              <a:t>Wever</a:t>
            </a:r>
            <a:endParaRPr lang="en-GB" sz="1400" dirty="0"/>
          </a:p>
          <a:p>
            <a:pPr marL="0" indent="0" algn="ctr">
              <a:buNone/>
            </a:pPr>
            <a:r>
              <a:rPr lang="en-GB" sz="1400" dirty="0"/>
              <a:t>Adrie Dane</a:t>
            </a:r>
          </a:p>
          <a:p>
            <a:pPr marL="0" indent="0" algn="ctr">
              <a:buNone/>
            </a:pPr>
            <a:r>
              <a:rPr lang="en-GB" sz="1400" dirty="0"/>
              <a:t>Rodrigo García-Valiente</a:t>
            </a:r>
          </a:p>
          <a:p>
            <a:pPr marL="0" indent="0" algn="ctr">
              <a:buNone/>
            </a:pPr>
            <a:r>
              <a:rPr lang="en-GB" sz="1400" dirty="0"/>
              <a:t>Perry Moerland</a:t>
            </a:r>
          </a:p>
          <a:p>
            <a:pPr marL="0" indent="0" algn="ctr">
              <a:buNone/>
            </a:pPr>
            <a:r>
              <a:rPr lang="en-GB" sz="1400" dirty="0"/>
              <a:t>Antoine van Kampen</a:t>
            </a:r>
          </a:p>
          <a:p>
            <a:pPr marL="0" indent="0" algn="ctr">
              <a:buNone/>
            </a:pPr>
            <a:r>
              <a:rPr lang="en-GB" sz="1400" dirty="0"/>
              <a:t>and BSc/MSc/HBO students</a:t>
            </a:r>
          </a:p>
          <a:p>
            <a:endParaRPr lang="en-GB" dirty="0"/>
          </a:p>
        </p:txBody>
      </p:sp>
      <p:sp>
        <p:nvSpPr>
          <p:cNvPr id="5" name="TextBox 4">
            <a:extLst>
              <a:ext uri="{FF2B5EF4-FFF2-40B4-BE49-F238E27FC236}">
                <a16:creationId xmlns:a16="http://schemas.microsoft.com/office/drawing/2014/main" id="{E1B84563-5C47-B31F-0406-04B5B026326B}"/>
              </a:ext>
            </a:extLst>
          </p:cNvPr>
          <p:cNvSpPr txBox="1"/>
          <p:nvPr/>
        </p:nvSpPr>
        <p:spPr>
          <a:xfrm>
            <a:off x="5004698" y="739987"/>
            <a:ext cx="4139302" cy="4616648"/>
          </a:xfrm>
          <a:prstGeom prst="rect">
            <a:avLst/>
          </a:prstGeom>
          <a:noFill/>
          <a:ln>
            <a:noFill/>
          </a:ln>
        </p:spPr>
        <p:txBody>
          <a:bodyPr wrap="square">
            <a:spAutoFit/>
          </a:bodyPr>
          <a:lstStyle/>
          <a:p>
            <a:r>
              <a:rPr lang="en-GB" sz="1400" b="1" dirty="0"/>
              <a:t>COSMIC</a:t>
            </a:r>
            <a:r>
              <a:rPr lang="en-GB" sz="1400" dirty="0"/>
              <a:t>. Marie </a:t>
            </a:r>
            <a:r>
              <a:rPr lang="en-GB" sz="1400" dirty="0" err="1"/>
              <a:t>Skłodowska</a:t>
            </a:r>
            <a:r>
              <a:rPr lang="en-GB" sz="1400" dirty="0"/>
              <a:t>-Curie grant agreement No 765158. </a:t>
            </a:r>
          </a:p>
          <a:p>
            <a:endParaRPr lang="en-GB" sz="1400" dirty="0"/>
          </a:p>
          <a:p>
            <a:endParaRPr lang="en-GB" sz="1400" b="1" dirty="0"/>
          </a:p>
          <a:p>
            <a:endParaRPr lang="en-GB" sz="1400" b="1" dirty="0"/>
          </a:p>
          <a:p>
            <a:r>
              <a:rPr lang="en-GB" sz="1400" b="1" dirty="0"/>
              <a:t>ARCAID</a:t>
            </a:r>
            <a:r>
              <a:rPr lang="en-GB" sz="1400" dirty="0"/>
              <a:t>. Marie </a:t>
            </a:r>
            <a:r>
              <a:rPr lang="en-GB" sz="1400" dirty="0" err="1"/>
              <a:t>Skłodowska</a:t>
            </a:r>
            <a:r>
              <a:rPr lang="en-GB" sz="1400" dirty="0"/>
              <a:t>-Curie grant agreement No 847551, </a:t>
            </a:r>
          </a:p>
          <a:p>
            <a:endParaRPr lang="en-GB" sz="1400" dirty="0"/>
          </a:p>
          <a:p>
            <a:endParaRPr lang="en-GB" sz="1400" b="1" dirty="0"/>
          </a:p>
          <a:p>
            <a:endParaRPr lang="en-GB" sz="1400" b="1" dirty="0"/>
          </a:p>
          <a:p>
            <a:endParaRPr lang="en-GB" sz="1400" b="1" dirty="0"/>
          </a:p>
          <a:p>
            <a:r>
              <a:rPr lang="en-GB" sz="1400" b="1" dirty="0"/>
              <a:t>CLOSIT</a:t>
            </a:r>
            <a:r>
              <a:rPr lang="en-GB" sz="1400" dirty="0"/>
              <a:t>. PPP Allowance made available by the Top Sector Life Sciences and Health.</a:t>
            </a:r>
          </a:p>
          <a:p>
            <a:endParaRPr lang="en-GB" sz="1400" dirty="0"/>
          </a:p>
          <a:p>
            <a:endParaRPr lang="en-GB" sz="1400" b="1" dirty="0"/>
          </a:p>
          <a:p>
            <a:endParaRPr lang="en-GB" sz="1400" b="1" dirty="0"/>
          </a:p>
          <a:p>
            <a:r>
              <a:rPr lang="en-GB" sz="1400" b="1" dirty="0"/>
              <a:t>3TR</a:t>
            </a:r>
            <a:r>
              <a:rPr lang="en-GB" sz="1400" dirty="0"/>
              <a:t>.  Innovative Medicines Initiative 2 Joint Undertaking (JU) grant agreement No 831434 (3TR). The JU receives support from the European Union’s Horizon 2020 research and innovation programme and EFPIA.</a:t>
            </a:r>
          </a:p>
        </p:txBody>
      </p:sp>
      <p:pic>
        <p:nvPicPr>
          <p:cNvPr id="6" name="Picture 5">
            <a:extLst>
              <a:ext uri="{FF2B5EF4-FFF2-40B4-BE49-F238E27FC236}">
                <a16:creationId xmlns:a16="http://schemas.microsoft.com/office/drawing/2014/main" id="{710DB972-13B4-84E0-2326-2670C1F1ECDA}"/>
              </a:ext>
            </a:extLst>
          </p:cNvPr>
          <p:cNvPicPr>
            <a:picLocks noChangeAspect="1"/>
          </p:cNvPicPr>
          <p:nvPr/>
        </p:nvPicPr>
        <p:blipFill>
          <a:blip r:embed="rId2"/>
          <a:stretch>
            <a:fillRect/>
          </a:stretch>
        </p:blipFill>
        <p:spPr>
          <a:xfrm>
            <a:off x="6425068" y="1124744"/>
            <a:ext cx="1298561" cy="713294"/>
          </a:xfrm>
          <a:prstGeom prst="rect">
            <a:avLst/>
          </a:prstGeom>
        </p:spPr>
      </p:pic>
      <p:pic>
        <p:nvPicPr>
          <p:cNvPr id="8" name="Picture 7">
            <a:extLst>
              <a:ext uri="{FF2B5EF4-FFF2-40B4-BE49-F238E27FC236}">
                <a16:creationId xmlns:a16="http://schemas.microsoft.com/office/drawing/2014/main" id="{516A2A1E-3080-B758-029E-629D6F74E51F}"/>
              </a:ext>
            </a:extLst>
          </p:cNvPr>
          <p:cNvPicPr>
            <a:picLocks noChangeAspect="1"/>
          </p:cNvPicPr>
          <p:nvPr/>
        </p:nvPicPr>
        <p:blipFill>
          <a:blip r:embed="rId3"/>
          <a:stretch>
            <a:fillRect/>
          </a:stretch>
        </p:blipFill>
        <p:spPr>
          <a:xfrm>
            <a:off x="6425068" y="2198078"/>
            <a:ext cx="1289215" cy="713295"/>
          </a:xfrm>
          <a:prstGeom prst="rect">
            <a:avLst/>
          </a:prstGeom>
        </p:spPr>
      </p:pic>
      <p:pic>
        <p:nvPicPr>
          <p:cNvPr id="9" name="Picture 8">
            <a:extLst>
              <a:ext uri="{FF2B5EF4-FFF2-40B4-BE49-F238E27FC236}">
                <a16:creationId xmlns:a16="http://schemas.microsoft.com/office/drawing/2014/main" id="{D70D08F1-978B-395D-E029-94F6EA82C807}"/>
              </a:ext>
            </a:extLst>
          </p:cNvPr>
          <p:cNvPicPr>
            <a:picLocks noChangeAspect="1"/>
          </p:cNvPicPr>
          <p:nvPr/>
        </p:nvPicPr>
        <p:blipFill>
          <a:blip r:embed="rId4"/>
          <a:stretch>
            <a:fillRect/>
          </a:stretch>
        </p:blipFill>
        <p:spPr>
          <a:xfrm>
            <a:off x="6729698" y="4915708"/>
            <a:ext cx="883918" cy="822106"/>
          </a:xfrm>
          <a:prstGeom prst="rect">
            <a:avLst/>
          </a:prstGeom>
        </p:spPr>
      </p:pic>
      <p:pic>
        <p:nvPicPr>
          <p:cNvPr id="4" name="Picture 2">
            <a:extLst>
              <a:ext uri="{FF2B5EF4-FFF2-40B4-BE49-F238E27FC236}">
                <a16:creationId xmlns:a16="http://schemas.microsoft.com/office/drawing/2014/main" id="{A219E993-1DE2-3814-F1D3-261636EC960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3956730"/>
            <a:ext cx="3653416" cy="27400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6054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D7FBCA-7093-7F0E-118C-61F2041C2BBF}"/>
              </a:ext>
            </a:extLst>
          </p:cNvPr>
          <p:cNvSpPr>
            <a:spLocks noGrp="1"/>
          </p:cNvSpPr>
          <p:nvPr>
            <p:ph idx="1"/>
          </p:nvPr>
        </p:nvSpPr>
        <p:spPr>
          <a:xfrm>
            <a:off x="179512" y="2348880"/>
            <a:ext cx="5698884" cy="2736304"/>
          </a:xfrm>
          <a:ln>
            <a:solidFill>
              <a:srgbClr val="C00000"/>
            </a:solidFill>
          </a:ln>
        </p:spPr>
        <p:txBody>
          <a:bodyPr>
            <a:normAutofit/>
          </a:bodyPr>
          <a:lstStyle/>
          <a:p>
            <a:pPr marL="0" indent="0" algn="just">
              <a:buNone/>
            </a:pPr>
            <a:r>
              <a:rPr lang="en-GB" sz="3200" dirty="0">
                <a:solidFill>
                  <a:srgbClr val="C00000"/>
                </a:solidFill>
              </a:rPr>
              <a:t>You can go now………</a:t>
            </a:r>
          </a:p>
          <a:p>
            <a:pPr marL="0" indent="0" algn="just">
              <a:buNone/>
            </a:pPr>
            <a:endParaRPr lang="en-GB" sz="3200" dirty="0">
              <a:solidFill>
                <a:srgbClr val="C00000"/>
              </a:solidFill>
            </a:endParaRPr>
          </a:p>
          <a:p>
            <a:pPr marL="0" indent="0" algn="just">
              <a:buNone/>
            </a:pPr>
            <a:r>
              <a:rPr lang="en-GB" sz="3200" dirty="0">
                <a:solidFill>
                  <a:srgbClr val="C00000"/>
                </a:solidFill>
              </a:rPr>
              <a:t>…….unless there are questions</a:t>
            </a:r>
            <a:endParaRPr lang="en-US" sz="3200" dirty="0">
              <a:solidFill>
                <a:srgbClr val="C00000"/>
              </a:solidFill>
            </a:endParaRPr>
          </a:p>
        </p:txBody>
      </p:sp>
      <p:pic>
        <p:nvPicPr>
          <p:cNvPr id="1026" name="Picture 2" descr="De Smurfen | biernet.nl">
            <a:extLst>
              <a:ext uri="{FF2B5EF4-FFF2-40B4-BE49-F238E27FC236}">
                <a16:creationId xmlns:a16="http://schemas.microsoft.com/office/drawing/2014/main" id="{2DF0498B-3DCD-D56F-7BFB-71F9B32002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7656" y="1988840"/>
            <a:ext cx="3096344" cy="4165485"/>
          </a:xfrm>
          <a:prstGeom prst="rect">
            <a:avLst/>
          </a:prstGeom>
          <a:solidFill>
            <a:srgbClr val="C00000"/>
          </a:solidFill>
          <a:ln>
            <a:noFill/>
          </a:ln>
        </p:spPr>
      </p:pic>
    </p:spTree>
    <p:extLst>
      <p:ext uri="{BB962C8B-B14F-4D97-AF65-F5344CB8AC3E}">
        <p14:creationId xmlns:p14="http://schemas.microsoft.com/office/powerpoint/2010/main" val="457066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CD4B0-8A84-C394-89BA-7A1B15A7BF6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8E23D6-EC77-A251-D2FE-312C8EF058CD}"/>
              </a:ext>
            </a:extLst>
          </p:cNvPr>
          <p:cNvSpPr>
            <a:spLocks noGrp="1"/>
          </p:cNvSpPr>
          <p:nvPr>
            <p:ph idx="1"/>
          </p:nvPr>
        </p:nvSpPr>
        <p:spPr>
          <a:xfrm>
            <a:off x="1218456" y="1124744"/>
            <a:ext cx="6707088" cy="4248472"/>
          </a:xfrm>
        </p:spPr>
        <p:txBody>
          <a:bodyPr>
            <a:normAutofit/>
          </a:bodyPr>
          <a:lstStyle/>
          <a:p>
            <a:pPr marL="0" indent="0" algn="ctr">
              <a:buNone/>
            </a:pPr>
            <a:r>
              <a:rPr lang="en-US" dirty="0"/>
              <a:t>ENCORE is not about (FAIR) data management</a:t>
            </a:r>
          </a:p>
          <a:p>
            <a:pPr marL="0" indent="0" algn="ctr">
              <a:buNone/>
            </a:pPr>
            <a:endParaRPr lang="en-US" dirty="0"/>
          </a:p>
          <a:p>
            <a:pPr marL="0" indent="0" algn="ctr">
              <a:buNone/>
            </a:pPr>
            <a:endParaRPr lang="en-US" dirty="0"/>
          </a:p>
          <a:p>
            <a:pPr marL="0" indent="0" algn="ctr">
              <a:buNone/>
            </a:pPr>
            <a:r>
              <a:rPr lang="en-US" dirty="0"/>
              <a:t>ENCORE is not only to supplement a final publication</a:t>
            </a:r>
          </a:p>
          <a:p>
            <a:pPr marL="0" indent="0" algn="ctr">
              <a:buNone/>
            </a:pPr>
            <a:endParaRPr lang="en-US" dirty="0"/>
          </a:p>
          <a:p>
            <a:pPr marL="0" indent="0" algn="ctr">
              <a:buNone/>
            </a:pPr>
            <a:endParaRPr lang="en-US" dirty="0"/>
          </a:p>
          <a:p>
            <a:pPr marL="0" indent="0" algn="ctr">
              <a:buNone/>
            </a:pPr>
            <a:r>
              <a:rPr lang="en-US" dirty="0"/>
              <a:t>ENCORE is a way of working</a:t>
            </a:r>
          </a:p>
          <a:p>
            <a:pPr marL="0" indent="0" algn="ctr">
              <a:buNone/>
            </a:pPr>
            <a:endParaRPr lang="en-US" dirty="0"/>
          </a:p>
          <a:p>
            <a:pPr marL="0" indent="0" algn="ctr">
              <a:buNone/>
            </a:pPr>
            <a:endParaRPr lang="en-US" dirty="0"/>
          </a:p>
          <a:p>
            <a:pPr marL="0" indent="0" algn="ctr">
              <a:buNone/>
            </a:pPr>
            <a:r>
              <a:rPr lang="en-US" b="1" dirty="0">
                <a:solidFill>
                  <a:srgbClr val="C00000"/>
                </a:solidFill>
              </a:rPr>
              <a:t>ENCORE aims to make computational analysis reproducible</a:t>
            </a:r>
            <a:endParaRPr lang="en-US" dirty="0"/>
          </a:p>
          <a:p>
            <a:pPr algn="ctr"/>
            <a:endParaRPr lang="en-GB" dirty="0"/>
          </a:p>
        </p:txBody>
      </p:sp>
    </p:spTree>
    <p:extLst>
      <p:ext uri="{BB962C8B-B14F-4D97-AF65-F5344CB8AC3E}">
        <p14:creationId xmlns:p14="http://schemas.microsoft.com/office/powerpoint/2010/main" val="3187428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20151-2560-4341-A079-86DFF9D1744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D171F46D-4CA6-6B12-F326-FDC2EA2AA61A}"/>
              </a:ext>
            </a:extLst>
          </p:cNvPr>
          <p:cNvSpPr txBox="1"/>
          <p:nvPr/>
        </p:nvSpPr>
        <p:spPr>
          <a:xfrm>
            <a:off x="3131840" y="1063687"/>
            <a:ext cx="2952328" cy="3908762"/>
          </a:xfrm>
          <a:prstGeom prst="rect">
            <a:avLst/>
          </a:prstGeom>
          <a:solidFill>
            <a:schemeClr val="bg1">
              <a:lumMod val="95000"/>
            </a:schemeClr>
          </a:solidFill>
          <a:ln>
            <a:solidFill>
              <a:schemeClr val="tx1">
                <a:lumMod val="95000"/>
                <a:lumOff val="5000"/>
              </a:schemeClr>
            </a:solidFill>
          </a:ln>
        </p:spPr>
        <p:txBody>
          <a:bodyPr wrap="square" rtlCol="0">
            <a:spAutoFit/>
          </a:bodyPr>
          <a:lstStyle/>
          <a:p>
            <a:pPr algn="ctr"/>
            <a:r>
              <a:rPr lang="en-US" sz="1800" b="1" dirty="0"/>
              <a:t>Minimum Information </a:t>
            </a:r>
            <a:r>
              <a:rPr lang="en-US" sz="1800" dirty="0"/>
              <a:t>for Biological and Biomedical Investigations</a:t>
            </a:r>
          </a:p>
          <a:p>
            <a:endParaRPr lang="en-GB" sz="1400" dirty="0"/>
          </a:p>
          <a:p>
            <a:r>
              <a:rPr lang="en-GB" dirty="0">
                <a:solidFill>
                  <a:srgbClr val="FF0000"/>
                </a:solidFill>
              </a:rPr>
              <a:t>Data</a:t>
            </a:r>
          </a:p>
          <a:p>
            <a:pPr marL="285750" indent="-285750">
              <a:buFont typeface="Arial" panose="020B0604020202020204" pitchFamily="34" charset="0"/>
              <a:buChar char="•"/>
            </a:pPr>
            <a:r>
              <a:rPr lang="en-GB" dirty="0">
                <a:solidFill>
                  <a:srgbClr val="0000FF"/>
                </a:solidFill>
              </a:rPr>
              <a:t>Raw</a:t>
            </a:r>
          </a:p>
          <a:p>
            <a:pPr marL="285750" indent="-285750">
              <a:buFont typeface="Arial" panose="020B0604020202020204" pitchFamily="34" charset="0"/>
              <a:buChar char="•"/>
            </a:pPr>
            <a:r>
              <a:rPr lang="en-GB" dirty="0">
                <a:solidFill>
                  <a:srgbClr val="0000FF"/>
                </a:solidFill>
              </a:rPr>
              <a:t>Processed</a:t>
            </a:r>
          </a:p>
          <a:p>
            <a:r>
              <a:rPr lang="en-GB" dirty="0">
                <a:solidFill>
                  <a:srgbClr val="FF0000"/>
                </a:solidFill>
              </a:rPr>
              <a:t>Meta data</a:t>
            </a:r>
          </a:p>
          <a:p>
            <a:pPr marL="285750" indent="-285750">
              <a:buFont typeface="Arial" panose="020B0604020202020204" pitchFamily="34" charset="0"/>
              <a:buChar char="•"/>
            </a:pPr>
            <a:r>
              <a:rPr lang="en-GB" dirty="0">
                <a:solidFill>
                  <a:srgbClr val="0000FF"/>
                </a:solidFill>
              </a:rPr>
              <a:t>Samples, experimental design</a:t>
            </a:r>
          </a:p>
          <a:p>
            <a:pPr marL="285750" indent="-285750">
              <a:buFont typeface="Arial" panose="020B0604020202020204" pitchFamily="34" charset="0"/>
              <a:buChar char="•"/>
            </a:pPr>
            <a:r>
              <a:rPr lang="en-GB" dirty="0">
                <a:solidFill>
                  <a:srgbClr val="0000FF"/>
                </a:solidFill>
              </a:rPr>
              <a:t>Sample-data relations</a:t>
            </a:r>
          </a:p>
          <a:p>
            <a:pPr marL="285750" indent="-285750">
              <a:buFont typeface="Arial" panose="020B0604020202020204" pitchFamily="34" charset="0"/>
              <a:buChar char="•"/>
            </a:pPr>
            <a:r>
              <a:rPr lang="en-GB" dirty="0">
                <a:solidFill>
                  <a:srgbClr val="0000FF"/>
                </a:solidFill>
              </a:rPr>
              <a:t>Experiment protocols</a:t>
            </a:r>
          </a:p>
          <a:p>
            <a:pPr marL="285750" indent="-285750">
              <a:buFont typeface="Arial" panose="020B0604020202020204" pitchFamily="34" charset="0"/>
              <a:buChar char="•"/>
            </a:pPr>
            <a:r>
              <a:rPr lang="en-GB" dirty="0">
                <a:solidFill>
                  <a:srgbClr val="0000FF"/>
                </a:solidFill>
              </a:rPr>
              <a:t>Data processing</a:t>
            </a:r>
          </a:p>
          <a:p>
            <a:r>
              <a:rPr lang="en-US" dirty="0">
                <a:solidFill>
                  <a:srgbClr val="0000FF"/>
                </a:solidFill>
              </a:rPr>
              <a:t> </a:t>
            </a:r>
          </a:p>
        </p:txBody>
      </p:sp>
      <p:sp>
        <p:nvSpPr>
          <p:cNvPr id="64" name="Oval 63">
            <a:extLst>
              <a:ext uri="{FF2B5EF4-FFF2-40B4-BE49-F238E27FC236}">
                <a16:creationId xmlns:a16="http://schemas.microsoft.com/office/drawing/2014/main" id="{62B0E029-F232-ED12-CEA2-9878E583FB3A}"/>
              </a:ext>
            </a:extLst>
          </p:cNvPr>
          <p:cNvSpPr/>
          <p:nvPr/>
        </p:nvSpPr>
        <p:spPr>
          <a:xfrm>
            <a:off x="3150745" y="3032961"/>
            <a:ext cx="170563" cy="170563"/>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Oval 64">
            <a:extLst>
              <a:ext uri="{FF2B5EF4-FFF2-40B4-BE49-F238E27FC236}">
                <a16:creationId xmlns:a16="http://schemas.microsoft.com/office/drawing/2014/main" id="{8023F4AC-A571-CD47-2D80-C0AD32E56A77}"/>
              </a:ext>
            </a:extLst>
          </p:cNvPr>
          <p:cNvSpPr/>
          <p:nvPr/>
        </p:nvSpPr>
        <p:spPr>
          <a:xfrm>
            <a:off x="3150745" y="2487685"/>
            <a:ext cx="170563" cy="170563"/>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a:extLst>
              <a:ext uri="{FF2B5EF4-FFF2-40B4-BE49-F238E27FC236}">
                <a16:creationId xmlns:a16="http://schemas.microsoft.com/office/drawing/2014/main" id="{B43DF662-3B1D-53B6-610A-375FC7FC88A0}"/>
              </a:ext>
            </a:extLst>
          </p:cNvPr>
          <p:cNvSpPr/>
          <p:nvPr/>
        </p:nvSpPr>
        <p:spPr>
          <a:xfrm>
            <a:off x="3150745" y="4393955"/>
            <a:ext cx="170563" cy="170563"/>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a:extLst>
              <a:ext uri="{FF2B5EF4-FFF2-40B4-BE49-F238E27FC236}">
                <a16:creationId xmlns:a16="http://schemas.microsoft.com/office/drawing/2014/main" id="{81B00120-B000-E381-4192-81A2FFFFB1DD}"/>
              </a:ext>
            </a:extLst>
          </p:cNvPr>
          <p:cNvSpPr/>
          <p:nvPr/>
        </p:nvSpPr>
        <p:spPr>
          <a:xfrm>
            <a:off x="3150745" y="2747791"/>
            <a:ext cx="170563" cy="170563"/>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TextBox 120">
            <a:extLst>
              <a:ext uri="{FF2B5EF4-FFF2-40B4-BE49-F238E27FC236}">
                <a16:creationId xmlns:a16="http://schemas.microsoft.com/office/drawing/2014/main" id="{3606B3CC-57D4-0B25-FF44-20C417BE9D36}"/>
              </a:ext>
            </a:extLst>
          </p:cNvPr>
          <p:cNvSpPr txBox="1"/>
          <p:nvPr/>
        </p:nvSpPr>
        <p:spPr>
          <a:xfrm>
            <a:off x="3131840" y="4963005"/>
            <a:ext cx="2952328" cy="646331"/>
          </a:xfrm>
          <a:prstGeom prst="rect">
            <a:avLst/>
          </a:prstGeom>
          <a:noFill/>
          <a:ln>
            <a:solidFill>
              <a:schemeClr val="tx1"/>
            </a:solidFill>
          </a:ln>
        </p:spPr>
        <p:txBody>
          <a:bodyPr wrap="square" rtlCol="0">
            <a:noAutofit/>
          </a:bodyPr>
          <a:lstStyle/>
          <a:p>
            <a:pPr algn="ctr"/>
            <a:r>
              <a:rPr lang="en-US" dirty="0"/>
              <a:t>Temporary storage</a:t>
            </a:r>
          </a:p>
          <a:p>
            <a:pPr algn="ctr"/>
            <a:r>
              <a:rPr lang="en-US" dirty="0"/>
              <a:t>(e.g. local hard drive)</a:t>
            </a:r>
          </a:p>
        </p:txBody>
      </p:sp>
      <p:sp>
        <p:nvSpPr>
          <p:cNvPr id="21" name="Oval 20">
            <a:extLst>
              <a:ext uri="{FF2B5EF4-FFF2-40B4-BE49-F238E27FC236}">
                <a16:creationId xmlns:a16="http://schemas.microsoft.com/office/drawing/2014/main" id="{D86594CD-8BE3-0CCD-21F9-78F809DDB81B}"/>
              </a:ext>
            </a:extLst>
          </p:cNvPr>
          <p:cNvSpPr/>
          <p:nvPr/>
        </p:nvSpPr>
        <p:spPr>
          <a:xfrm>
            <a:off x="4214526" y="3033870"/>
            <a:ext cx="170563" cy="170563"/>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52491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9C68F-CD5F-75F4-45B9-69F88DE292AC}"/>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BAA2A20-7912-FC72-0C41-94A479286692}"/>
              </a:ext>
            </a:extLst>
          </p:cNvPr>
          <p:cNvSpPr txBox="1"/>
          <p:nvPr/>
        </p:nvSpPr>
        <p:spPr>
          <a:xfrm>
            <a:off x="3131840" y="1063687"/>
            <a:ext cx="2952328" cy="3908762"/>
          </a:xfrm>
          <a:prstGeom prst="rect">
            <a:avLst/>
          </a:prstGeom>
          <a:solidFill>
            <a:schemeClr val="bg1">
              <a:lumMod val="95000"/>
            </a:schemeClr>
          </a:solidFill>
          <a:ln>
            <a:solidFill>
              <a:schemeClr val="tx1">
                <a:lumMod val="95000"/>
                <a:lumOff val="5000"/>
              </a:schemeClr>
            </a:solidFill>
          </a:ln>
        </p:spPr>
        <p:txBody>
          <a:bodyPr wrap="square" rtlCol="0">
            <a:spAutoFit/>
          </a:bodyPr>
          <a:lstStyle/>
          <a:p>
            <a:pPr algn="ctr"/>
            <a:r>
              <a:rPr lang="en-US" sz="1800" b="1" dirty="0"/>
              <a:t>Minimum Information </a:t>
            </a:r>
            <a:r>
              <a:rPr lang="en-US" sz="1800" dirty="0"/>
              <a:t>for Biological and Biomedical Investigations</a:t>
            </a:r>
          </a:p>
          <a:p>
            <a:endParaRPr lang="en-GB" sz="1400" dirty="0"/>
          </a:p>
          <a:p>
            <a:r>
              <a:rPr lang="en-GB" dirty="0">
                <a:solidFill>
                  <a:srgbClr val="FF0000"/>
                </a:solidFill>
              </a:rPr>
              <a:t>Data</a:t>
            </a:r>
          </a:p>
          <a:p>
            <a:pPr marL="285750" indent="-285750">
              <a:buFont typeface="Arial" panose="020B0604020202020204" pitchFamily="34" charset="0"/>
              <a:buChar char="•"/>
            </a:pPr>
            <a:r>
              <a:rPr lang="en-GB" dirty="0">
                <a:solidFill>
                  <a:srgbClr val="0000FF"/>
                </a:solidFill>
              </a:rPr>
              <a:t>Raw</a:t>
            </a:r>
          </a:p>
          <a:p>
            <a:pPr marL="285750" indent="-285750">
              <a:buFont typeface="Arial" panose="020B0604020202020204" pitchFamily="34" charset="0"/>
              <a:buChar char="•"/>
            </a:pPr>
            <a:r>
              <a:rPr lang="en-GB" dirty="0">
                <a:solidFill>
                  <a:srgbClr val="0000FF"/>
                </a:solidFill>
              </a:rPr>
              <a:t>Processed</a:t>
            </a:r>
          </a:p>
          <a:p>
            <a:r>
              <a:rPr lang="en-GB" dirty="0">
                <a:solidFill>
                  <a:srgbClr val="FF0000"/>
                </a:solidFill>
              </a:rPr>
              <a:t>Meta data</a:t>
            </a:r>
          </a:p>
          <a:p>
            <a:pPr marL="285750" indent="-285750">
              <a:buFont typeface="Arial" panose="020B0604020202020204" pitchFamily="34" charset="0"/>
              <a:buChar char="•"/>
            </a:pPr>
            <a:r>
              <a:rPr lang="en-GB" dirty="0">
                <a:solidFill>
                  <a:srgbClr val="0000FF"/>
                </a:solidFill>
              </a:rPr>
              <a:t>Samples, experimental design</a:t>
            </a:r>
          </a:p>
          <a:p>
            <a:pPr marL="285750" indent="-285750">
              <a:buFont typeface="Arial" panose="020B0604020202020204" pitchFamily="34" charset="0"/>
              <a:buChar char="•"/>
            </a:pPr>
            <a:r>
              <a:rPr lang="en-GB" dirty="0">
                <a:solidFill>
                  <a:srgbClr val="0000FF"/>
                </a:solidFill>
              </a:rPr>
              <a:t>Sample-data relations</a:t>
            </a:r>
          </a:p>
          <a:p>
            <a:pPr marL="285750" indent="-285750">
              <a:buFont typeface="Arial" panose="020B0604020202020204" pitchFamily="34" charset="0"/>
              <a:buChar char="•"/>
            </a:pPr>
            <a:r>
              <a:rPr lang="en-GB" dirty="0">
                <a:solidFill>
                  <a:srgbClr val="0000FF"/>
                </a:solidFill>
              </a:rPr>
              <a:t>Experiment protocols</a:t>
            </a:r>
          </a:p>
          <a:p>
            <a:pPr marL="285750" indent="-285750">
              <a:buFont typeface="Arial" panose="020B0604020202020204" pitchFamily="34" charset="0"/>
              <a:buChar char="•"/>
            </a:pPr>
            <a:r>
              <a:rPr lang="en-GB" dirty="0">
                <a:solidFill>
                  <a:srgbClr val="0000FF"/>
                </a:solidFill>
              </a:rPr>
              <a:t>Data processing</a:t>
            </a:r>
          </a:p>
          <a:p>
            <a:r>
              <a:rPr lang="en-US" dirty="0">
                <a:solidFill>
                  <a:srgbClr val="0000FF"/>
                </a:solidFill>
              </a:rPr>
              <a:t> </a:t>
            </a:r>
          </a:p>
        </p:txBody>
      </p:sp>
      <p:sp>
        <p:nvSpPr>
          <p:cNvPr id="44" name="TextBox 43">
            <a:extLst>
              <a:ext uri="{FF2B5EF4-FFF2-40B4-BE49-F238E27FC236}">
                <a16:creationId xmlns:a16="http://schemas.microsoft.com/office/drawing/2014/main" id="{8E90619E-DD9D-69CB-C894-6EE9A3FFDFA4}"/>
              </a:ext>
            </a:extLst>
          </p:cNvPr>
          <p:cNvSpPr txBox="1"/>
          <p:nvPr/>
        </p:nvSpPr>
        <p:spPr>
          <a:xfrm>
            <a:off x="62081" y="122524"/>
            <a:ext cx="1416475" cy="640439"/>
          </a:xfrm>
          <a:prstGeom prst="rect">
            <a:avLst/>
          </a:prstGeom>
          <a:noFill/>
          <a:ln>
            <a:noFill/>
          </a:ln>
        </p:spPr>
        <p:txBody>
          <a:bodyPr wrap="square" rtlCol="0">
            <a:spAutoFit/>
          </a:bodyPr>
          <a:lstStyle/>
          <a:p>
            <a:pPr algn="ctr"/>
            <a:endParaRPr lang="en-GB" dirty="0"/>
          </a:p>
        </p:txBody>
      </p:sp>
      <p:sp>
        <p:nvSpPr>
          <p:cNvPr id="48" name="TextBox 47">
            <a:extLst>
              <a:ext uri="{FF2B5EF4-FFF2-40B4-BE49-F238E27FC236}">
                <a16:creationId xmlns:a16="http://schemas.microsoft.com/office/drawing/2014/main" id="{32D0D937-74F1-E83E-59BB-D353D28D2443}"/>
              </a:ext>
            </a:extLst>
          </p:cNvPr>
          <p:cNvSpPr txBox="1"/>
          <p:nvPr/>
        </p:nvSpPr>
        <p:spPr>
          <a:xfrm>
            <a:off x="1478556" y="123462"/>
            <a:ext cx="1416475" cy="640439"/>
          </a:xfrm>
          <a:prstGeom prst="rect">
            <a:avLst/>
          </a:prstGeom>
          <a:noFill/>
          <a:ln>
            <a:solidFill>
              <a:schemeClr val="accent3">
                <a:lumMod val="50000"/>
              </a:schemeClr>
            </a:solidFill>
          </a:ln>
        </p:spPr>
        <p:txBody>
          <a:bodyPr wrap="square" rtlCol="0">
            <a:spAutoFit/>
          </a:bodyPr>
          <a:lstStyle/>
          <a:p>
            <a:pPr algn="ctr"/>
            <a:endParaRPr lang="en-GB" dirty="0"/>
          </a:p>
        </p:txBody>
      </p:sp>
      <p:sp>
        <p:nvSpPr>
          <p:cNvPr id="9" name="TextBox 8">
            <a:extLst>
              <a:ext uri="{FF2B5EF4-FFF2-40B4-BE49-F238E27FC236}">
                <a16:creationId xmlns:a16="http://schemas.microsoft.com/office/drawing/2014/main" id="{6187D11F-7AD7-C62A-8551-F9E8D88FF453}"/>
              </a:ext>
            </a:extLst>
          </p:cNvPr>
          <p:cNvSpPr txBox="1"/>
          <p:nvPr/>
        </p:nvSpPr>
        <p:spPr>
          <a:xfrm>
            <a:off x="0" y="6440270"/>
            <a:ext cx="7020272" cy="461665"/>
          </a:xfrm>
          <a:prstGeom prst="rect">
            <a:avLst/>
          </a:prstGeom>
          <a:noFill/>
          <a:ln>
            <a:noFill/>
          </a:ln>
        </p:spPr>
        <p:txBody>
          <a:bodyPr wrap="square">
            <a:spAutoFit/>
          </a:bodyPr>
          <a:lstStyle/>
          <a:p>
            <a:pPr marL="171450" indent="-171450">
              <a:buFont typeface="Arial" panose="020B0604020202020204" pitchFamily="34" charset="0"/>
              <a:buChar char="•"/>
            </a:pPr>
            <a:r>
              <a:rPr lang="en-GB" sz="1200" b="0" i="0" dirty="0">
                <a:effectLst/>
              </a:rPr>
              <a:t>ISA: '</a:t>
            </a:r>
            <a:r>
              <a:rPr lang="en-GB" sz="1200" b="1" i="0" dirty="0">
                <a:effectLst/>
              </a:rPr>
              <a:t>I</a:t>
            </a:r>
            <a:r>
              <a:rPr lang="en-GB" sz="1200" b="0" i="0" dirty="0">
                <a:effectLst/>
              </a:rPr>
              <a:t>nvestigation' (the project context), '</a:t>
            </a:r>
            <a:r>
              <a:rPr lang="en-GB" sz="1200" b="1" i="0" dirty="0">
                <a:effectLst/>
              </a:rPr>
              <a:t>S</a:t>
            </a:r>
            <a:r>
              <a:rPr lang="en-GB" sz="1200" b="0" i="0" dirty="0">
                <a:effectLst/>
              </a:rPr>
              <a:t>tudy' (a unit of research) and '</a:t>
            </a:r>
            <a:r>
              <a:rPr lang="en-GB" sz="1200" b="1" i="0" dirty="0">
                <a:effectLst/>
              </a:rPr>
              <a:t>A</a:t>
            </a:r>
            <a:r>
              <a:rPr lang="en-GB" sz="1200" b="0" i="0" dirty="0">
                <a:effectLst/>
              </a:rPr>
              <a:t>ssay' (analytical measurement) ; </a:t>
            </a:r>
            <a:r>
              <a:rPr lang="it-IT" sz="1200" b="0" i="0" dirty="0">
                <a:effectLst/>
              </a:rPr>
              <a:t>Rocca-Serra,.....Sansone (2010). Bioinformatics. 26(18), 2354.</a:t>
            </a:r>
            <a:r>
              <a:rPr lang="en-GB" sz="1200" b="0" i="0" dirty="0">
                <a:effectLst/>
              </a:rPr>
              <a:t> </a:t>
            </a:r>
          </a:p>
        </p:txBody>
      </p:sp>
      <p:sp>
        <p:nvSpPr>
          <p:cNvPr id="15" name="TextBox 14">
            <a:extLst>
              <a:ext uri="{FF2B5EF4-FFF2-40B4-BE49-F238E27FC236}">
                <a16:creationId xmlns:a16="http://schemas.microsoft.com/office/drawing/2014/main" id="{B2458D48-7A7D-DBFA-D18B-95848BA7F696}"/>
              </a:ext>
            </a:extLst>
          </p:cNvPr>
          <p:cNvSpPr txBox="1"/>
          <p:nvPr/>
        </p:nvSpPr>
        <p:spPr>
          <a:xfrm>
            <a:off x="62081" y="116632"/>
            <a:ext cx="2832955" cy="646331"/>
          </a:xfrm>
          <a:prstGeom prst="rect">
            <a:avLst/>
          </a:prstGeom>
          <a:solidFill>
            <a:schemeClr val="accent3">
              <a:lumMod val="20000"/>
              <a:lumOff val="80000"/>
            </a:schemeClr>
          </a:solidFill>
          <a:ln>
            <a:solidFill>
              <a:schemeClr val="accent1"/>
            </a:solidFill>
          </a:ln>
        </p:spPr>
        <p:txBody>
          <a:bodyPr wrap="none" rtlCol="0">
            <a:spAutoFit/>
          </a:bodyPr>
          <a:lstStyle/>
          <a:p>
            <a:pPr algn="ctr"/>
            <a:r>
              <a:rPr lang="en-US" dirty="0"/>
              <a:t>CORE facility</a:t>
            </a:r>
          </a:p>
          <a:p>
            <a:pPr algn="ctr"/>
            <a:r>
              <a:rPr lang="en-US" dirty="0"/>
              <a:t>(sequencing, metabolomics)</a:t>
            </a:r>
            <a:endParaRPr lang="en-GB" dirty="0"/>
          </a:p>
        </p:txBody>
      </p:sp>
      <p:sp>
        <p:nvSpPr>
          <p:cNvPr id="16" name="TextBox 15">
            <a:extLst>
              <a:ext uri="{FF2B5EF4-FFF2-40B4-BE49-F238E27FC236}">
                <a16:creationId xmlns:a16="http://schemas.microsoft.com/office/drawing/2014/main" id="{1A3C5B68-0C90-A369-DF42-42772A2F689D}"/>
              </a:ext>
            </a:extLst>
          </p:cNvPr>
          <p:cNvSpPr txBox="1"/>
          <p:nvPr/>
        </p:nvSpPr>
        <p:spPr>
          <a:xfrm>
            <a:off x="219558" y="1424908"/>
            <a:ext cx="1101520" cy="461665"/>
          </a:xfrm>
          <a:prstGeom prst="rect">
            <a:avLst/>
          </a:prstGeom>
          <a:noFill/>
          <a:ln>
            <a:noFill/>
          </a:ln>
        </p:spPr>
        <p:txBody>
          <a:bodyPr wrap="none" rtlCol="0">
            <a:spAutoFit/>
          </a:bodyPr>
          <a:lstStyle/>
          <a:p>
            <a:pPr algn="ctr"/>
            <a:r>
              <a:rPr lang="en-US" sz="1200" dirty="0"/>
              <a:t>ISA framework</a:t>
            </a:r>
          </a:p>
          <a:p>
            <a:pPr algn="ctr"/>
            <a:r>
              <a:rPr lang="en-US" sz="1200" dirty="0"/>
              <a:t>(meta data)</a:t>
            </a:r>
            <a:endParaRPr lang="en-GB" sz="1200" dirty="0"/>
          </a:p>
        </p:txBody>
      </p:sp>
      <p:cxnSp>
        <p:nvCxnSpPr>
          <p:cNvPr id="18" name="Straight Connector 17">
            <a:extLst>
              <a:ext uri="{FF2B5EF4-FFF2-40B4-BE49-F238E27FC236}">
                <a16:creationId xmlns:a16="http://schemas.microsoft.com/office/drawing/2014/main" id="{2968F3D8-F812-8A74-728C-4CE650F98A07}"/>
              </a:ext>
            </a:extLst>
          </p:cNvPr>
          <p:cNvCxnSpPr>
            <a:cxnSpLocks/>
            <a:stCxn id="44" idx="2"/>
            <a:endCxn id="16" idx="0"/>
          </p:cNvCxnSpPr>
          <p:nvPr/>
        </p:nvCxnSpPr>
        <p:spPr>
          <a:xfrm flipH="1">
            <a:off x="770318" y="762963"/>
            <a:ext cx="1" cy="661945"/>
          </a:xfrm>
          <a:prstGeom prst="line">
            <a:avLst/>
          </a:prstGeom>
          <a:ln w="28575">
            <a:solidFill>
              <a:schemeClr val="accent3">
                <a:lumMod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500DDC0C-0AD2-2C1B-D54D-09273DA97972}"/>
              </a:ext>
            </a:extLst>
          </p:cNvPr>
          <p:cNvCxnSpPr>
            <a:cxnSpLocks/>
            <a:stCxn id="16" idx="2"/>
            <a:endCxn id="64" idx="2"/>
          </p:cNvCxnSpPr>
          <p:nvPr/>
        </p:nvCxnSpPr>
        <p:spPr>
          <a:xfrm rot="16200000" flipH="1">
            <a:off x="1344696" y="1312194"/>
            <a:ext cx="1231670" cy="2380427"/>
          </a:xfrm>
          <a:prstGeom prst="bentConnector2">
            <a:avLst/>
          </a:prstGeom>
          <a:ln w="28575">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1C9CFB4-E4E3-8CE6-F317-3018AFE328E5}"/>
              </a:ext>
            </a:extLst>
          </p:cNvPr>
          <p:cNvSpPr txBox="1"/>
          <p:nvPr/>
        </p:nvSpPr>
        <p:spPr>
          <a:xfrm>
            <a:off x="1956633" y="1424908"/>
            <a:ext cx="460319" cy="461665"/>
          </a:xfrm>
          <a:prstGeom prst="rect">
            <a:avLst/>
          </a:prstGeom>
          <a:noFill/>
          <a:ln>
            <a:noFill/>
          </a:ln>
        </p:spPr>
        <p:txBody>
          <a:bodyPr wrap="none" rtlCol="0">
            <a:spAutoFit/>
          </a:bodyPr>
          <a:lstStyle/>
          <a:p>
            <a:pPr algn="ctr"/>
            <a:r>
              <a:rPr lang="en-US" sz="1200" dirty="0"/>
              <a:t>Raw</a:t>
            </a:r>
          </a:p>
          <a:p>
            <a:pPr algn="ctr"/>
            <a:r>
              <a:rPr lang="en-US" sz="1200" dirty="0"/>
              <a:t>data</a:t>
            </a:r>
            <a:endParaRPr lang="en-GB" sz="1200" dirty="0"/>
          </a:p>
        </p:txBody>
      </p:sp>
      <p:cxnSp>
        <p:nvCxnSpPr>
          <p:cNvPr id="56" name="Straight Connector 55">
            <a:extLst>
              <a:ext uri="{FF2B5EF4-FFF2-40B4-BE49-F238E27FC236}">
                <a16:creationId xmlns:a16="http://schemas.microsoft.com/office/drawing/2014/main" id="{BC9E3725-B362-B98C-218D-F9A2CD00FD31}"/>
              </a:ext>
            </a:extLst>
          </p:cNvPr>
          <p:cNvCxnSpPr>
            <a:cxnSpLocks/>
            <a:stCxn id="48" idx="2"/>
            <a:endCxn id="54" idx="0"/>
          </p:cNvCxnSpPr>
          <p:nvPr/>
        </p:nvCxnSpPr>
        <p:spPr>
          <a:xfrm flipH="1">
            <a:off x="2186793" y="763901"/>
            <a:ext cx="1" cy="661007"/>
          </a:xfrm>
          <a:prstGeom prst="line">
            <a:avLst/>
          </a:prstGeom>
          <a:ln w="28575">
            <a:solidFill>
              <a:schemeClr val="accent3">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91A09855-47C2-2E39-5675-7270809F0921}"/>
              </a:ext>
            </a:extLst>
          </p:cNvPr>
          <p:cNvCxnSpPr>
            <a:cxnSpLocks/>
            <a:stCxn id="54" idx="2"/>
            <a:endCxn id="65" idx="2"/>
          </p:cNvCxnSpPr>
          <p:nvPr/>
        </p:nvCxnSpPr>
        <p:spPr>
          <a:xfrm rot="16200000" flipH="1">
            <a:off x="2325572" y="1747794"/>
            <a:ext cx="686394" cy="963952"/>
          </a:xfrm>
          <a:prstGeom prst="bentConnector2">
            <a:avLst/>
          </a:prstGeom>
          <a:ln w="28575">
            <a:solidFill>
              <a:schemeClr val="accent3">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3191D588-9EF1-0152-AC9D-5DF87FAA45CC}"/>
              </a:ext>
            </a:extLst>
          </p:cNvPr>
          <p:cNvSpPr/>
          <p:nvPr/>
        </p:nvSpPr>
        <p:spPr>
          <a:xfrm>
            <a:off x="3150745" y="3032961"/>
            <a:ext cx="170563" cy="170563"/>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Oval 64">
            <a:extLst>
              <a:ext uri="{FF2B5EF4-FFF2-40B4-BE49-F238E27FC236}">
                <a16:creationId xmlns:a16="http://schemas.microsoft.com/office/drawing/2014/main" id="{042E61BE-C8F8-9A09-4B24-6E4DDA4D6005}"/>
              </a:ext>
            </a:extLst>
          </p:cNvPr>
          <p:cNvSpPr/>
          <p:nvPr/>
        </p:nvSpPr>
        <p:spPr>
          <a:xfrm>
            <a:off x="3150745" y="2487685"/>
            <a:ext cx="170563" cy="170563"/>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a:extLst>
              <a:ext uri="{FF2B5EF4-FFF2-40B4-BE49-F238E27FC236}">
                <a16:creationId xmlns:a16="http://schemas.microsoft.com/office/drawing/2014/main" id="{8F4311B2-F37F-014F-5A88-BE137FA77B23}"/>
              </a:ext>
            </a:extLst>
          </p:cNvPr>
          <p:cNvSpPr/>
          <p:nvPr/>
        </p:nvSpPr>
        <p:spPr>
          <a:xfrm>
            <a:off x="3150745" y="4393955"/>
            <a:ext cx="170563" cy="170563"/>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a:extLst>
              <a:ext uri="{FF2B5EF4-FFF2-40B4-BE49-F238E27FC236}">
                <a16:creationId xmlns:a16="http://schemas.microsoft.com/office/drawing/2014/main" id="{898C5786-858F-3BC4-617F-5526E99E2594}"/>
              </a:ext>
            </a:extLst>
          </p:cNvPr>
          <p:cNvSpPr/>
          <p:nvPr/>
        </p:nvSpPr>
        <p:spPr>
          <a:xfrm>
            <a:off x="3150745" y="2747791"/>
            <a:ext cx="170563" cy="170563"/>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TextBox 120">
            <a:extLst>
              <a:ext uri="{FF2B5EF4-FFF2-40B4-BE49-F238E27FC236}">
                <a16:creationId xmlns:a16="http://schemas.microsoft.com/office/drawing/2014/main" id="{60E41FD7-0DF3-DFF1-DA9E-6E898C4A7836}"/>
              </a:ext>
            </a:extLst>
          </p:cNvPr>
          <p:cNvSpPr txBox="1"/>
          <p:nvPr/>
        </p:nvSpPr>
        <p:spPr>
          <a:xfrm>
            <a:off x="3131840" y="4963005"/>
            <a:ext cx="2952328" cy="646331"/>
          </a:xfrm>
          <a:prstGeom prst="rect">
            <a:avLst/>
          </a:prstGeom>
          <a:noFill/>
          <a:ln>
            <a:solidFill>
              <a:schemeClr val="tx1"/>
            </a:solidFill>
          </a:ln>
        </p:spPr>
        <p:txBody>
          <a:bodyPr wrap="square" rtlCol="0">
            <a:noAutofit/>
          </a:bodyPr>
          <a:lstStyle/>
          <a:p>
            <a:pPr algn="ctr"/>
            <a:r>
              <a:rPr lang="en-US" dirty="0"/>
              <a:t>Temporary storage</a:t>
            </a:r>
          </a:p>
          <a:p>
            <a:pPr algn="ctr"/>
            <a:r>
              <a:rPr lang="en-US" dirty="0"/>
              <a:t>(e.g. local hard drive)</a:t>
            </a:r>
          </a:p>
        </p:txBody>
      </p:sp>
      <p:sp>
        <p:nvSpPr>
          <p:cNvPr id="6" name="Smiley Face 5">
            <a:extLst>
              <a:ext uri="{FF2B5EF4-FFF2-40B4-BE49-F238E27FC236}">
                <a16:creationId xmlns:a16="http://schemas.microsoft.com/office/drawing/2014/main" id="{AACB3F6B-F8B9-242E-548B-906ED2C195A5}"/>
              </a:ext>
            </a:extLst>
          </p:cNvPr>
          <p:cNvSpPr/>
          <p:nvPr/>
        </p:nvSpPr>
        <p:spPr>
          <a:xfrm>
            <a:off x="3707906" y="116632"/>
            <a:ext cx="504054" cy="527142"/>
          </a:xfrm>
          <a:prstGeom prst="smileyFace">
            <a:avLst>
              <a:gd name="adj" fmla="val 4653"/>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C7872CFB-DD10-3B1B-3C4E-1FB257908C9F}"/>
              </a:ext>
            </a:extLst>
          </p:cNvPr>
          <p:cNvSpPr txBox="1"/>
          <p:nvPr/>
        </p:nvSpPr>
        <p:spPr>
          <a:xfrm>
            <a:off x="3456016" y="613710"/>
            <a:ext cx="998030" cy="307777"/>
          </a:xfrm>
          <a:prstGeom prst="rect">
            <a:avLst/>
          </a:prstGeom>
          <a:noFill/>
          <a:ln>
            <a:noFill/>
          </a:ln>
        </p:spPr>
        <p:txBody>
          <a:bodyPr wrap="none" rtlCol="0">
            <a:spAutoFit/>
          </a:bodyPr>
          <a:lstStyle/>
          <a:p>
            <a:r>
              <a:rPr lang="en-US" sz="1400" dirty="0">
                <a:solidFill>
                  <a:schemeClr val="accent3">
                    <a:lumMod val="50000"/>
                  </a:schemeClr>
                </a:solidFill>
              </a:rPr>
              <a:t>Researcher</a:t>
            </a:r>
            <a:endParaRPr lang="en-GB" sz="1400" dirty="0">
              <a:solidFill>
                <a:schemeClr val="accent3">
                  <a:lumMod val="50000"/>
                </a:schemeClr>
              </a:solidFill>
            </a:endParaRPr>
          </a:p>
        </p:txBody>
      </p:sp>
      <p:cxnSp>
        <p:nvCxnSpPr>
          <p:cNvPr id="10" name="Connector: Elbow 9">
            <a:extLst>
              <a:ext uri="{FF2B5EF4-FFF2-40B4-BE49-F238E27FC236}">
                <a16:creationId xmlns:a16="http://schemas.microsoft.com/office/drawing/2014/main" id="{E9A47293-864E-25DA-23E0-E4465E357866}"/>
              </a:ext>
            </a:extLst>
          </p:cNvPr>
          <p:cNvCxnSpPr>
            <a:cxnSpLocks/>
            <a:stCxn id="33" idx="3"/>
            <a:endCxn id="21" idx="6"/>
          </p:cNvCxnSpPr>
          <p:nvPr/>
        </p:nvCxnSpPr>
        <p:spPr>
          <a:xfrm flipH="1">
            <a:off x="4385089" y="382878"/>
            <a:ext cx="1317641" cy="2736274"/>
          </a:xfrm>
          <a:prstGeom prst="bentConnector3">
            <a:avLst>
              <a:gd name="adj1" fmla="val -17349"/>
            </a:avLst>
          </a:prstGeom>
          <a:ln w="28575">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2C1194CD-A436-08A6-1DF7-F08FB0A2D598}"/>
              </a:ext>
            </a:extLst>
          </p:cNvPr>
          <p:cNvSpPr/>
          <p:nvPr/>
        </p:nvSpPr>
        <p:spPr>
          <a:xfrm>
            <a:off x="4214526" y="3033870"/>
            <a:ext cx="170563" cy="170563"/>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xtBox 32">
            <a:extLst>
              <a:ext uri="{FF2B5EF4-FFF2-40B4-BE49-F238E27FC236}">
                <a16:creationId xmlns:a16="http://schemas.microsoft.com/office/drawing/2014/main" id="{B4AA1EEA-66E0-458E-5404-3B79D9BBEA1D}"/>
              </a:ext>
            </a:extLst>
          </p:cNvPr>
          <p:cNvSpPr txBox="1"/>
          <p:nvPr/>
        </p:nvSpPr>
        <p:spPr>
          <a:xfrm>
            <a:off x="4601210" y="152045"/>
            <a:ext cx="1101520" cy="461665"/>
          </a:xfrm>
          <a:prstGeom prst="rect">
            <a:avLst/>
          </a:prstGeom>
          <a:noFill/>
          <a:ln>
            <a:noFill/>
          </a:ln>
        </p:spPr>
        <p:txBody>
          <a:bodyPr wrap="none" rtlCol="0">
            <a:spAutoFit/>
          </a:bodyPr>
          <a:lstStyle/>
          <a:p>
            <a:pPr algn="ctr"/>
            <a:r>
              <a:rPr lang="en-US" sz="1200" dirty="0"/>
              <a:t>ISA framework</a:t>
            </a:r>
          </a:p>
          <a:p>
            <a:pPr algn="ctr"/>
            <a:r>
              <a:rPr lang="en-US" sz="1200" dirty="0"/>
              <a:t>(meta data)</a:t>
            </a:r>
            <a:endParaRPr lang="en-GB" sz="1200" dirty="0"/>
          </a:p>
        </p:txBody>
      </p:sp>
      <p:cxnSp>
        <p:nvCxnSpPr>
          <p:cNvPr id="36" name="Straight Arrow Connector 35">
            <a:extLst>
              <a:ext uri="{FF2B5EF4-FFF2-40B4-BE49-F238E27FC236}">
                <a16:creationId xmlns:a16="http://schemas.microsoft.com/office/drawing/2014/main" id="{DC9EF0D7-3F22-FB73-C036-47FFA523C9B9}"/>
              </a:ext>
            </a:extLst>
          </p:cNvPr>
          <p:cNvCxnSpPr>
            <a:cxnSpLocks/>
            <a:stCxn id="6" idx="6"/>
            <a:endCxn id="33" idx="1"/>
          </p:cNvCxnSpPr>
          <p:nvPr/>
        </p:nvCxnSpPr>
        <p:spPr>
          <a:xfrm>
            <a:off x="4211960" y="380203"/>
            <a:ext cx="389250" cy="2675"/>
          </a:xfrm>
          <a:prstGeom prst="straightConnector1">
            <a:avLst/>
          </a:prstGeom>
          <a:ln w="28575">
            <a:solidFill>
              <a:schemeClr val="accent3">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017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49B98-D9CF-C461-1242-5F7DDFAAB75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2E9593E-63F5-6A88-BA00-E6CC0BFEE8A9}"/>
              </a:ext>
            </a:extLst>
          </p:cNvPr>
          <p:cNvSpPr txBox="1"/>
          <p:nvPr/>
        </p:nvSpPr>
        <p:spPr>
          <a:xfrm>
            <a:off x="3131840" y="1063687"/>
            <a:ext cx="2952328" cy="3908762"/>
          </a:xfrm>
          <a:prstGeom prst="rect">
            <a:avLst/>
          </a:prstGeom>
          <a:solidFill>
            <a:schemeClr val="bg1">
              <a:lumMod val="95000"/>
            </a:schemeClr>
          </a:solidFill>
          <a:ln>
            <a:solidFill>
              <a:schemeClr val="tx1">
                <a:lumMod val="95000"/>
                <a:lumOff val="5000"/>
              </a:schemeClr>
            </a:solidFill>
          </a:ln>
        </p:spPr>
        <p:txBody>
          <a:bodyPr wrap="square" rtlCol="0">
            <a:spAutoFit/>
          </a:bodyPr>
          <a:lstStyle/>
          <a:p>
            <a:pPr algn="ctr"/>
            <a:r>
              <a:rPr lang="en-US" sz="1800" b="1" dirty="0"/>
              <a:t>Minimum Information </a:t>
            </a:r>
            <a:r>
              <a:rPr lang="en-US" sz="1800" dirty="0"/>
              <a:t>for Biological and Biomedical Investigations</a:t>
            </a:r>
          </a:p>
          <a:p>
            <a:endParaRPr lang="en-GB" sz="1400" dirty="0"/>
          </a:p>
          <a:p>
            <a:r>
              <a:rPr lang="en-GB" dirty="0">
                <a:solidFill>
                  <a:srgbClr val="FF0000"/>
                </a:solidFill>
              </a:rPr>
              <a:t>Data</a:t>
            </a:r>
          </a:p>
          <a:p>
            <a:pPr marL="285750" indent="-285750">
              <a:buFont typeface="Arial" panose="020B0604020202020204" pitchFamily="34" charset="0"/>
              <a:buChar char="•"/>
            </a:pPr>
            <a:r>
              <a:rPr lang="en-GB" dirty="0">
                <a:solidFill>
                  <a:srgbClr val="0000FF"/>
                </a:solidFill>
              </a:rPr>
              <a:t>Raw</a:t>
            </a:r>
          </a:p>
          <a:p>
            <a:pPr marL="285750" indent="-285750">
              <a:buFont typeface="Arial" panose="020B0604020202020204" pitchFamily="34" charset="0"/>
              <a:buChar char="•"/>
            </a:pPr>
            <a:r>
              <a:rPr lang="en-GB" dirty="0">
                <a:solidFill>
                  <a:srgbClr val="0000FF"/>
                </a:solidFill>
              </a:rPr>
              <a:t>Processed</a:t>
            </a:r>
          </a:p>
          <a:p>
            <a:r>
              <a:rPr lang="en-GB" dirty="0">
                <a:solidFill>
                  <a:srgbClr val="FF0000"/>
                </a:solidFill>
              </a:rPr>
              <a:t>Meta data</a:t>
            </a:r>
          </a:p>
          <a:p>
            <a:pPr marL="285750" indent="-285750">
              <a:buFont typeface="Arial" panose="020B0604020202020204" pitchFamily="34" charset="0"/>
              <a:buChar char="•"/>
            </a:pPr>
            <a:r>
              <a:rPr lang="en-GB" dirty="0">
                <a:solidFill>
                  <a:srgbClr val="0000FF"/>
                </a:solidFill>
              </a:rPr>
              <a:t>Samples, experimental design</a:t>
            </a:r>
          </a:p>
          <a:p>
            <a:pPr marL="285750" indent="-285750">
              <a:buFont typeface="Arial" panose="020B0604020202020204" pitchFamily="34" charset="0"/>
              <a:buChar char="•"/>
            </a:pPr>
            <a:r>
              <a:rPr lang="en-GB" dirty="0">
                <a:solidFill>
                  <a:srgbClr val="0000FF"/>
                </a:solidFill>
              </a:rPr>
              <a:t>Sample-data relations</a:t>
            </a:r>
          </a:p>
          <a:p>
            <a:pPr marL="285750" indent="-285750">
              <a:buFont typeface="Arial" panose="020B0604020202020204" pitchFamily="34" charset="0"/>
              <a:buChar char="•"/>
            </a:pPr>
            <a:r>
              <a:rPr lang="en-GB" dirty="0">
                <a:solidFill>
                  <a:srgbClr val="0000FF"/>
                </a:solidFill>
              </a:rPr>
              <a:t>Experiment protocols</a:t>
            </a:r>
          </a:p>
          <a:p>
            <a:pPr marL="285750" indent="-285750">
              <a:buFont typeface="Arial" panose="020B0604020202020204" pitchFamily="34" charset="0"/>
              <a:buChar char="•"/>
            </a:pPr>
            <a:r>
              <a:rPr lang="en-GB" dirty="0">
                <a:solidFill>
                  <a:srgbClr val="0000FF"/>
                </a:solidFill>
              </a:rPr>
              <a:t>Data processing</a:t>
            </a:r>
          </a:p>
          <a:p>
            <a:r>
              <a:rPr lang="en-US" dirty="0">
                <a:solidFill>
                  <a:srgbClr val="0000FF"/>
                </a:solidFill>
              </a:rPr>
              <a:t> </a:t>
            </a:r>
          </a:p>
        </p:txBody>
      </p:sp>
      <p:sp>
        <p:nvSpPr>
          <p:cNvPr id="44" name="TextBox 43">
            <a:extLst>
              <a:ext uri="{FF2B5EF4-FFF2-40B4-BE49-F238E27FC236}">
                <a16:creationId xmlns:a16="http://schemas.microsoft.com/office/drawing/2014/main" id="{D57D9009-A7EF-F25D-4F59-9B474A00653D}"/>
              </a:ext>
            </a:extLst>
          </p:cNvPr>
          <p:cNvSpPr txBox="1"/>
          <p:nvPr/>
        </p:nvSpPr>
        <p:spPr>
          <a:xfrm>
            <a:off x="62081" y="122524"/>
            <a:ext cx="1416475" cy="640439"/>
          </a:xfrm>
          <a:prstGeom prst="rect">
            <a:avLst/>
          </a:prstGeom>
          <a:noFill/>
          <a:ln>
            <a:noFill/>
          </a:ln>
        </p:spPr>
        <p:txBody>
          <a:bodyPr wrap="square" rtlCol="0">
            <a:spAutoFit/>
          </a:bodyPr>
          <a:lstStyle/>
          <a:p>
            <a:pPr algn="ctr"/>
            <a:endParaRPr lang="en-GB" dirty="0"/>
          </a:p>
        </p:txBody>
      </p:sp>
      <p:sp>
        <p:nvSpPr>
          <p:cNvPr id="48" name="TextBox 47">
            <a:extLst>
              <a:ext uri="{FF2B5EF4-FFF2-40B4-BE49-F238E27FC236}">
                <a16:creationId xmlns:a16="http://schemas.microsoft.com/office/drawing/2014/main" id="{36F886E2-2775-D9BD-68A5-071E55389186}"/>
              </a:ext>
            </a:extLst>
          </p:cNvPr>
          <p:cNvSpPr txBox="1"/>
          <p:nvPr/>
        </p:nvSpPr>
        <p:spPr>
          <a:xfrm>
            <a:off x="1478556" y="123462"/>
            <a:ext cx="1416475" cy="640439"/>
          </a:xfrm>
          <a:prstGeom prst="rect">
            <a:avLst/>
          </a:prstGeom>
          <a:noFill/>
          <a:ln>
            <a:solidFill>
              <a:schemeClr val="accent3">
                <a:lumMod val="50000"/>
              </a:schemeClr>
            </a:solidFill>
          </a:ln>
        </p:spPr>
        <p:txBody>
          <a:bodyPr wrap="square" rtlCol="0">
            <a:spAutoFit/>
          </a:bodyPr>
          <a:lstStyle/>
          <a:p>
            <a:pPr algn="ctr"/>
            <a:endParaRPr lang="en-GB" dirty="0"/>
          </a:p>
        </p:txBody>
      </p:sp>
      <p:sp>
        <p:nvSpPr>
          <p:cNvPr id="9" name="TextBox 8">
            <a:extLst>
              <a:ext uri="{FF2B5EF4-FFF2-40B4-BE49-F238E27FC236}">
                <a16:creationId xmlns:a16="http://schemas.microsoft.com/office/drawing/2014/main" id="{E5FE2552-7964-EC00-7476-24AF718BCEAA}"/>
              </a:ext>
            </a:extLst>
          </p:cNvPr>
          <p:cNvSpPr txBox="1"/>
          <p:nvPr/>
        </p:nvSpPr>
        <p:spPr>
          <a:xfrm>
            <a:off x="-12250" y="6054387"/>
            <a:ext cx="7338664" cy="830997"/>
          </a:xfrm>
          <a:prstGeom prst="rect">
            <a:avLst/>
          </a:prstGeom>
          <a:noFill/>
          <a:ln>
            <a:noFill/>
          </a:ln>
        </p:spPr>
        <p:txBody>
          <a:bodyPr wrap="square">
            <a:spAutoFit/>
          </a:bodyPr>
          <a:lstStyle/>
          <a:p>
            <a:pPr marL="171450" indent="-171450">
              <a:buFont typeface="Arial" panose="020B0604020202020204" pitchFamily="34" charset="0"/>
              <a:buChar char="•"/>
            </a:pPr>
            <a:r>
              <a:rPr lang="en-GB" sz="1200" b="0" i="0" dirty="0">
                <a:effectLst/>
              </a:rPr>
              <a:t>ISA: '</a:t>
            </a:r>
            <a:r>
              <a:rPr lang="en-GB" sz="1200" b="1" i="0" dirty="0">
                <a:effectLst/>
              </a:rPr>
              <a:t>I</a:t>
            </a:r>
            <a:r>
              <a:rPr lang="en-GB" sz="1200" b="0" i="0" dirty="0">
                <a:effectLst/>
              </a:rPr>
              <a:t>nvestigation' (the project context), '</a:t>
            </a:r>
            <a:r>
              <a:rPr lang="en-GB" sz="1200" b="1" i="0" dirty="0">
                <a:effectLst/>
              </a:rPr>
              <a:t>S</a:t>
            </a:r>
            <a:r>
              <a:rPr lang="en-GB" sz="1200" b="0" i="0" dirty="0">
                <a:effectLst/>
              </a:rPr>
              <a:t>tudy' (a unit of research) and '</a:t>
            </a:r>
            <a:r>
              <a:rPr lang="en-GB" sz="1200" b="1" i="0" dirty="0">
                <a:effectLst/>
              </a:rPr>
              <a:t>A</a:t>
            </a:r>
            <a:r>
              <a:rPr lang="en-GB" sz="1200" b="0" i="0" dirty="0">
                <a:effectLst/>
              </a:rPr>
              <a:t>ssay' (analytical measurement) ; </a:t>
            </a:r>
            <a:r>
              <a:rPr lang="it-IT" sz="1200" b="0" i="0" dirty="0">
                <a:effectLst/>
              </a:rPr>
              <a:t>Rocca-Serra,.....Sansone (2010). Bioinformatics. 26(18), 2354.</a:t>
            </a:r>
            <a:r>
              <a:rPr lang="en-GB" sz="1200" b="0" i="0" dirty="0">
                <a:effectLst/>
              </a:rPr>
              <a:t> </a:t>
            </a:r>
          </a:p>
          <a:p>
            <a:pPr marL="171450" indent="-171450">
              <a:buFont typeface="Arial" panose="020B0604020202020204" pitchFamily="34" charset="0"/>
              <a:buChar char="•"/>
            </a:pPr>
            <a:r>
              <a:rPr lang="en-GB" sz="1200" dirty="0" err="1"/>
              <a:t>iRODS</a:t>
            </a:r>
            <a:r>
              <a:rPr lang="en-GB" sz="1200" dirty="0"/>
              <a:t>: open source data management middleware. Nieminen M (2022) SODAR: managing </a:t>
            </a:r>
            <a:r>
              <a:rPr lang="en-GB" sz="1200" dirty="0" err="1"/>
              <a:t>multiomics</a:t>
            </a:r>
            <a:r>
              <a:rPr lang="en-GB" sz="1200" dirty="0"/>
              <a:t> study data and metadata. </a:t>
            </a:r>
            <a:r>
              <a:rPr lang="en-GB" sz="1200" dirty="0" err="1"/>
              <a:t>Gigascience</a:t>
            </a:r>
            <a:r>
              <a:rPr lang="en-GB" sz="1200" dirty="0"/>
              <a:t>. 12, giad052</a:t>
            </a:r>
          </a:p>
        </p:txBody>
      </p:sp>
      <p:sp>
        <p:nvSpPr>
          <p:cNvPr id="11" name="TextBox 10">
            <a:extLst>
              <a:ext uri="{FF2B5EF4-FFF2-40B4-BE49-F238E27FC236}">
                <a16:creationId xmlns:a16="http://schemas.microsoft.com/office/drawing/2014/main" id="{F4CFE3A0-FCF4-0D98-EABB-1378109B1090}"/>
              </a:ext>
            </a:extLst>
          </p:cNvPr>
          <p:cNvSpPr txBox="1"/>
          <p:nvPr/>
        </p:nvSpPr>
        <p:spPr>
          <a:xfrm>
            <a:off x="6441600" y="1058641"/>
            <a:ext cx="2468689" cy="954107"/>
          </a:xfrm>
          <a:prstGeom prst="rect">
            <a:avLst/>
          </a:prstGeom>
          <a:noFill/>
          <a:ln>
            <a:solidFill>
              <a:srgbClr val="7030A0"/>
            </a:solidFill>
          </a:ln>
        </p:spPr>
        <p:txBody>
          <a:bodyPr wrap="none" rtlCol="0">
            <a:spAutoFit/>
          </a:bodyPr>
          <a:lstStyle/>
          <a:p>
            <a:r>
              <a:rPr lang="en-US" sz="1400" b="1" dirty="0"/>
              <a:t>FAIR External data repositories</a:t>
            </a:r>
          </a:p>
          <a:p>
            <a:pPr marL="285750" indent="-285750">
              <a:buFont typeface="Arial" panose="020B0604020202020204" pitchFamily="34" charset="0"/>
              <a:buChar char="•"/>
            </a:pPr>
            <a:r>
              <a:rPr lang="en-US" sz="1400" dirty="0"/>
              <a:t>OMICS repositories</a:t>
            </a:r>
          </a:p>
          <a:p>
            <a:pPr marL="285750" indent="-285750">
              <a:buFont typeface="Arial" panose="020B0604020202020204" pitchFamily="34" charset="0"/>
              <a:buChar char="•"/>
            </a:pPr>
            <a:r>
              <a:rPr lang="en-US" sz="1400" dirty="0" err="1"/>
              <a:t>Zenodo</a:t>
            </a:r>
            <a:r>
              <a:rPr lang="en-US" sz="1400" dirty="0"/>
              <a:t>, Dataverse</a:t>
            </a:r>
          </a:p>
          <a:p>
            <a:pPr marL="285750" indent="-285750">
              <a:buFont typeface="Arial" panose="020B0604020202020204" pitchFamily="34" charset="0"/>
              <a:buChar char="•"/>
            </a:pPr>
            <a:r>
              <a:rPr lang="en-US" sz="1400" dirty="0" err="1"/>
              <a:t>figshare</a:t>
            </a:r>
            <a:endParaRPr lang="en-US" sz="1400" dirty="0"/>
          </a:p>
        </p:txBody>
      </p:sp>
      <p:sp>
        <p:nvSpPr>
          <p:cNvPr id="12" name="TextBox 11">
            <a:extLst>
              <a:ext uri="{FF2B5EF4-FFF2-40B4-BE49-F238E27FC236}">
                <a16:creationId xmlns:a16="http://schemas.microsoft.com/office/drawing/2014/main" id="{78F70FE7-6B01-33B7-80DC-D20F8DCDD3D6}"/>
              </a:ext>
            </a:extLst>
          </p:cNvPr>
          <p:cNvSpPr txBox="1"/>
          <p:nvPr/>
        </p:nvSpPr>
        <p:spPr>
          <a:xfrm>
            <a:off x="6441601" y="3640457"/>
            <a:ext cx="2468688" cy="523220"/>
          </a:xfrm>
          <a:prstGeom prst="rect">
            <a:avLst/>
          </a:prstGeom>
          <a:noFill/>
          <a:ln>
            <a:solidFill>
              <a:srgbClr val="7030A0"/>
            </a:solidFill>
          </a:ln>
        </p:spPr>
        <p:txBody>
          <a:bodyPr wrap="square" rtlCol="0">
            <a:spAutoFit/>
          </a:bodyPr>
          <a:lstStyle/>
          <a:p>
            <a:pPr algn="ctr"/>
            <a:r>
              <a:rPr lang="en-US" sz="1400" dirty="0"/>
              <a:t>Private data storage</a:t>
            </a:r>
          </a:p>
          <a:p>
            <a:pPr algn="ctr"/>
            <a:r>
              <a:rPr lang="en-US" sz="1400" dirty="0"/>
              <a:t>(e.g., SURF)</a:t>
            </a:r>
          </a:p>
        </p:txBody>
      </p:sp>
      <p:sp>
        <p:nvSpPr>
          <p:cNvPr id="13" name="TextBox 12">
            <a:extLst>
              <a:ext uri="{FF2B5EF4-FFF2-40B4-BE49-F238E27FC236}">
                <a16:creationId xmlns:a16="http://schemas.microsoft.com/office/drawing/2014/main" id="{FE487EFE-564B-0728-D697-A3AC185D7A7B}"/>
              </a:ext>
            </a:extLst>
          </p:cNvPr>
          <p:cNvSpPr txBox="1"/>
          <p:nvPr/>
        </p:nvSpPr>
        <p:spPr>
          <a:xfrm>
            <a:off x="6441601" y="5406652"/>
            <a:ext cx="2468689" cy="307777"/>
          </a:xfrm>
          <a:prstGeom prst="rect">
            <a:avLst/>
          </a:prstGeom>
          <a:noFill/>
          <a:ln>
            <a:solidFill>
              <a:srgbClr val="7030A0"/>
            </a:solidFill>
          </a:ln>
        </p:spPr>
        <p:txBody>
          <a:bodyPr wrap="square" rtlCol="0">
            <a:spAutoFit/>
          </a:bodyPr>
          <a:lstStyle/>
          <a:p>
            <a:r>
              <a:rPr lang="en-US" sz="1400" dirty="0"/>
              <a:t>Storage HPC computing</a:t>
            </a:r>
          </a:p>
        </p:txBody>
      </p:sp>
      <p:sp>
        <p:nvSpPr>
          <p:cNvPr id="15" name="TextBox 14">
            <a:extLst>
              <a:ext uri="{FF2B5EF4-FFF2-40B4-BE49-F238E27FC236}">
                <a16:creationId xmlns:a16="http://schemas.microsoft.com/office/drawing/2014/main" id="{3789D21A-93C1-8392-30D5-78848D2A4A6A}"/>
              </a:ext>
            </a:extLst>
          </p:cNvPr>
          <p:cNvSpPr txBox="1"/>
          <p:nvPr/>
        </p:nvSpPr>
        <p:spPr>
          <a:xfrm>
            <a:off x="62081" y="116632"/>
            <a:ext cx="2832955" cy="646331"/>
          </a:xfrm>
          <a:prstGeom prst="rect">
            <a:avLst/>
          </a:prstGeom>
          <a:solidFill>
            <a:schemeClr val="accent3">
              <a:lumMod val="20000"/>
              <a:lumOff val="80000"/>
            </a:schemeClr>
          </a:solidFill>
          <a:ln>
            <a:solidFill>
              <a:schemeClr val="accent1"/>
            </a:solidFill>
          </a:ln>
        </p:spPr>
        <p:txBody>
          <a:bodyPr wrap="none" rtlCol="0">
            <a:spAutoFit/>
          </a:bodyPr>
          <a:lstStyle/>
          <a:p>
            <a:pPr algn="ctr"/>
            <a:r>
              <a:rPr lang="en-US" dirty="0"/>
              <a:t>CORE facility</a:t>
            </a:r>
          </a:p>
          <a:p>
            <a:pPr algn="ctr"/>
            <a:r>
              <a:rPr lang="en-US" dirty="0"/>
              <a:t>(sequencing, metabolomics)</a:t>
            </a:r>
            <a:endParaRPr lang="en-GB" dirty="0"/>
          </a:p>
        </p:txBody>
      </p:sp>
      <p:sp>
        <p:nvSpPr>
          <p:cNvPr id="16" name="TextBox 15">
            <a:extLst>
              <a:ext uri="{FF2B5EF4-FFF2-40B4-BE49-F238E27FC236}">
                <a16:creationId xmlns:a16="http://schemas.microsoft.com/office/drawing/2014/main" id="{022879C2-9B31-086F-BCFE-C73DC671F949}"/>
              </a:ext>
            </a:extLst>
          </p:cNvPr>
          <p:cNvSpPr txBox="1"/>
          <p:nvPr/>
        </p:nvSpPr>
        <p:spPr>
          <a:xfrm>
            <a:off x="219558" y="1424908"/>
            <a:ext cx="1101520" cy="461665"/>
          </a:xfrm>
          <a:prstGeom prst="rect">
            <a:avLst/>
          </a:prstGeom>
          <a:noFill/>
          <a:ln>
            <a:noFill/>
          </a:ln>
        </p:spPr>
        <p:txBody>
          <a:bodyPr wrap="none" rtlCol="0">
            <a:spAutoFit/>
          </a:bodyPr>
          <a:lstStyle/>
          <a:p>
            <a:pPr algn="ctr"/>
            <a:r>
              <a:rPr lang="en-US" sz="1200" dirty="0"/>
              <a:t>ISA framework</a:t>
            </a:r>
          </a:p>
          <a:p>
            <a:pPr algn="ctr"/>
            <a:r>
              <a:rPr lang="en-US" sz="1200" dirty="0"/>
              <a:t>(meta data)</a:t>
            </a:r>
            <a:endParaRPr lang="en-GB" sz="1200" dirty="0"/>
          </a:p>
        </p:txBody>
      </p:sp>
      <p:cxnSp>
        <p:nvCxnSpPr>
          <p:cNvPr id="18" name="Straight Connector 17">
            <a:extLst>
              <a:ext uri="{FF2B5EF4-FFF2-40B4-BE49-F238E27FC236}">
                <a16:creationId xmlns:a16="http://schemas.microsoft.com/office/drawing/2014/main" id="{F6744B1D-1950-C607-01D3-63ABC392D04B}"/>
              </a:ext>
            </a:extLst>
          </p:cNvPr>
          <p:cNvCxnSpPr>
            <a:cxnSpLocks/>
            <a:stCxn id="44" idx="2"/>
            <a:endCxn id="16" idx="0"/>
          </p:cNvCxnSpPr>
          <p:nvPr/>
        </p:nvCxnSpPr>
        <p:spPr>
          <a:xfrm flipH="1">
            <a:off x="770318" y="762963"/>
            <a:ext cx="1" cy="661945"/>
          </a:xfrm>
          <a:prstGeom prst="line">
            <a:avLst/>
          </a:prstGeom>
          <a:ln w="28575">
            <a:solidFill>
              <a:schemeClr val="accent3">
                <a:lumMod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C91662BA-316A-B098-8DCE-564CA8960929}"/>
              </a:ext>
            </a:extLst>
          </p:cNvPr>
          <p:cNvCxnSpPr>
            <a:cxnSpLocks/>
            <a:stCxn id="16" idx="2"/>
            <a:endCxn id="64" idx="2"/>
          </p:cNvCxnSpPr>
          <p:nvPr/>
        </p:nvCxnSpPr>
        <p:spPr>
          <a:xfrm rot="16200000" flipH="1">
            <a:off x="1344696" y="1312194"/>
            <a:ext cx="1231670" cy="2380427"/>
          </a:xfrm>
          <a:prstGeom prst="bentConnector2">
            <a:avLst/>
          </a:prstGeom>
          <a:ln w="28575">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79FFA6ED-4C22-0609-55CD-8DFE0BDF3D41}"/>
              </a:ext>
            </a:extLst>
          </p:cNvPr>
          <p:cNvSpPr txBox="1"/>
          <p:nvPr/>
        </p:nvSpPr>
        <p:spPr>
          <a:xfrm>
            <a:off x="1956633" y="1424908"/>
            <a:ext cx="460319" cy="461665"/>
          </a:xfrm>
          <a:prstGeom prst="rect">
            <a:avLst/>
          </a:prstGeom>
          <a:noFill/>
          <a:ln>
            <a:noFill/>
          </a:ln>
        </p:spPr>
        <p:txBody>
          <a:bodyPr wrap="none" rtlCol="0">
            <a:spAutoFit/>
          </a:bodyPr>
          <a:lstStyle/>
          <a:p>
            <a:pPr algn="ctr"/>
            <a:r>
              <a:rPr lang="en-US" sz="1200" dirty="0"/>
              <a:t>Raw</a:t>
            </a:r>
          </a:p>
          <a:p>
            <a:pPr algn="ctr"/>
            <a:r>
              <a:rPr lang="en-US" sz="1200" dirty="0"/>
              <a:t>data</a:t>
            </a:r>
            <a:endParaRPr lang="en-GB" sz="1200" dirty="0"/>
          </a:p>
        </p:txBody>
      </p:sp>
      <p:cxnSp>
        <p:nvCxnSpPr>
          <p:cNvPr id="56" name="Straight Connector 55">
            <a:extLst>
              <a:ext uri="{FF2B5EF4-FFF2-40B4-BE49-F238E27FC236}">
                <a16:creationId xmlns:a16="http://schemas.microsoft.com/office/drawing/2014/main" id="{5060A405-BE58-875B-3700-5768C7854D1B}"/>
              </a:ext>
            </a:extLst>
          </p:cNvPr>
          <p:cNvCxnSpPr>
            <a:cxnSpLocks/>
            <a:stCxn id="48" idx="2"/>
            <a:endCxn id="54" idx="0"/>
          </p:cNvCxnSpPr>
          <p:nvPr/>
        </p:nvCxnSpPr>
        <p:spPr>
          <a:xfrm flipH="1">
            <a:off x="2186793" y="763901"/>
            <a:ext cx="1" cy="661007"/>
          </a:xfrm>
          <a:prstGeom prst="line">
            <a:avLst/>
          </a:prstGeom>
          <a:ln w="28575">
            <a:solidFill>
              <a:schemeClr val="accent3">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50121266-C337-727A-51CA-7BE33AD827AE}"/>
              </a:ext>
            </a:extLst>
          </p:cNvPr>
          <p:cNvCxnSpPr>
            <a:cxnSpLocks/>
            <a:stCxn id="54" idx="2"/>
            <a:endCxn id="65" idx="2"/>
          </p:cNvCxnSpPr>
          <p:nvPr/>
        </p:nvCxnSpPr>
        <p:spPr>
          <a:xfrm rot="16200000" flipH="1">
            <a:off x="2325572" y="1747794"/>
            <a:ext cx="686394" cy="963952"/>
          </a:xfrm>
          <a:prstGeom prst="bentConnector2">
            <a:avLst/>
          </a:prstGeom>
          <a:ln w="28575">
            <a:solidFill>
              <a:schemeClr val="accent3">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8189EDC4-08E7-FCBD-DDE3-B9FD244EB432}"/>
              </a:ext>
            </a:extLst>
          </p:cNvPr>
          <p:cNvSpPr/>
          <p:nvPr/>
        </p:nvSpPr>
        <p:spPr>
          <a:xfrm>
            <a:off x="3150745" y="3032961"/>
            <a:ext cx="170563" cy="170563"/>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Oval 64">
            <a:extLst>
              <a:ext uri="{FF2B5EF4-FFF2-40B4-BE49-F238E27FC236}">
                <a16:creationId xmlns:a16="http://schemas.microsoft.com/office/drawing/2014/main" id="{D25CC240-A4E8-57D2-9DED-5297B90E19A0}"/>
              </a:ext>
            </a:extLst>
          </p:cNvPr>
          <p:cNvSpPr/>
          <p:nvPr/>
        </p:nvSpPr>
        <p:spPr>
          <a:xfrm>
            <a:off x="3150745" y="2487685"/>
            <a:ext cx="170563" cy="170563"/>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a:extLst>
              <a:ext uri="{FF2B5EF4-FFF2-40B4-BE49-F238E27FC236}">
                <a16:creationId xmlns:a16="http://schemas.microsoft.com/office/drawing/2014/main" id="{9BCD7443-83EE-C93B-F99C-CC897F045B13}"/>
              </a:ext>
            </a:extLst>
          </p:cNvPr>
          <p:cNvSpPr/>
          <p:nvPr/>
        </p:nvSpPr>
        <p:spPr>
          <a:xfrm>
            <a:off x="3150745" y="4393955"/>
            <a:ext cx="170563" cy="170563"/>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a:extLst>
              <a:ext uri="{FF2B5EF4-FFF2-40B4-BE49-F238E27FC236}">
                <a16:creationId xmlns:a16="http://schemas.microsoft.com/office/drawing/2014/main" id="{1FCC91E3-0B5E-1EAE-F754-9FFF22667DCE}"/>
              </a:ext>
            </a:extLst>
          </p:cNvPr>
          <p:cNvSpPr/>
          <p:nvPr/>
        </p:nvSpPr>
        <p:spPr>
          <a:xfrm>
            <a:off x="3150745" y="2747791"/>
            <a:ext cx="170563" cy="170563"/>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TextBox 108">
            <a:extLst>
              <a:ext uri="{FF2B5EF4-FFF2-40B4-BE49-F238E27FC236}">
                <a16:creationId xmlns:a16="http://schemas.microsoft.com/office/drawing/2014/main" id="{7DDDB4FD-26B2-8174-B165-23CBDA5A3087}"/>
              </a:ext>
            </a:extLst>
          </p:cNvPr>
          <p:cNvSpPr txBox="1"/>
          <p:nvPr/>
        </p:nvSpPr>
        <p:spPr>
          <a:xfrm>
            <a:off x="6441601" y="3332680"/>
            <a:ext cx="2468688" cy="307777"/>
          </a:xfrm>
          <a:prstGeom prst="rect">
            <a:avLst/>
          </a:prstGeom>
          <a:noFill/>
          <a:ln>
            <a:solidFill>
              <a:srgbClr val="7030A0"/>
            </a:solidFill>
          </a:ln>
        </p:spPr>
        <p:txBody>
          <a:bodyPr wrap="square" rtlCol="0">
            <a:spAutoFit/>
          </a:bodyPr>
          <a:lstStyle/>
          <a:p>
            <a:pPr algn="ctr"/>
            <a:r>
              <a:rPr lang="en-US" sz="1400" b="1" dirty="0" err="1"/>
              <a:t>iRODS</a:t>
            </a:r>
            <a:endParaRPr lang="en-US" sz="1400" b="1" dirty="0"/>
          </a:p>
        </p:txBody>
      </p:sp>
      <p:sp>
        <p:nvSpPr>
          <p:cNvPr id="111" name="TextBox 110">
            <a:extLst>
              <a:ext uri="{FF2B5EF4-FFF2-40B4-BE49-F238E27FC236}">
                <a16:creationId xmlns:a16="http://schemas.microsoft.com/office/drawing/2014/main" id="{F50CF08C-7FDB-87DF-0A29-DC74956FE8F5}"/>
              </a:ext>
            </a:extLst>
          </p:cNvPr>
          <p:cNvSpPr txBox="1"/>
          <p:nvPr/>
        </p:nvSpPr>
        <p:spPr>
          <a:xfrm>
            <a:off x="6441600" y="3023835"/>
            <a:ext cx="2468689" cy="307777"/>
          </a:xfrm>
          <a:prstGeom prst="rect">
            <a:avLst/>
          </a:prstGeom>
          <a:noFill/>
          <a:ln>
            <a:solidFill>
              <a:srgbClr val="7030A0"/>
            </a:solidFill>
          </a:ln>
        </p:spPr>
        <p:txBody>
          <a:bodyPr wrap="square" rtlCol="0">
            <a:spAutoFit/>
          </a:bodyPr>
          <a:lstStyle/>
          <a:p>
            <a:pPr algn="ctr"/>
            <a:r>
              <a:rPr lang="en-US" sz="1400" dirty="0"/>
              <a:t>SODAR/YODA/</a:t>
            </a:r>
            <a:r>
              <a:rPr lang="en-US" sz="1400" dirty="0" err="1"/>
              <a:t>WebDav</a:t>
            </a:r>
            <a:r>
              <a:rPr lang="en-US" sz="1400" dirty="0"/>
              <a:t>/….</a:t>
            </a:r>
          </a:p>
        </p:txBody>
      </p:sp>
      <p:cxnSp>
        <p:nvCxnSpPr>
          <p:cNvPr id="114" name="Straight Arrow Connector 113">
            <a:extLst>
              <a:ext uri="{FF2B5EF4-FFF2-40B4-BE49-F238E27FC236}">
                <a16:creationId xmlns:a16="http://schemas.microsoft.com/office/drawing/2014/main" id="{6E23B401-3168-4597-1FB3-3F49CD3B1E84}"/>
              </a:ext>
            </a:extLst>
          </p:cNvPr>
          <p:cNvCxnSpPr>
            <a:cxnSpLocks/>
            <a:stCxn id="111" idx="0"/>
            <a:endCxn id="11" idx="2"/>
          </p:cNvCxnSpPr>
          <p:nvPr/>
        </p:nvCxnSpPr>
        <p:spPr>
          <a:xfrm flipV="1">
            <a:off x="7675945" y="2012748"/>
            <a:ext cx="0" cy="1011087"/>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84924483-0FF8-4DA3-B396-6199B157BE0F}"/>
              </a:ext>
            </a:extLst>
          </p:cNvPr>
          <p:cNvSpPr txBox="1"/>
          <p:nvPr/>
        </p:nvSpPr>
        <p:spPr>
          <a:xfrm>
            <a:off x="7682118" y="2362115"/>
            <a:ext cx="671594" cy="276999"/>
          </a:xfrm>
          <a:prstGeom prst="rect">
            <a:avLst/>
          </a:prstGeom>
          <a:noFill/>
          <a:ln>
            <a:noFill/>
          </a:ln>
        </p:spPr>
        <p:txBody>
          <a:bodyPr wrap="none" rtlCol="0">
            <a:spAutoFit/>
          </a:bodyPr>
          <a:lstStyle/>
          <a:p>
            <a:r>
              <a:rPr lang="en-US" sz="1200" dirty="0"/>
              <a:t>transfer</a:t>
            </a:r>
            <a:endParaRPr lang="en-GB" sz="1200" dirty="0"/>
          </a:p>
        </p:txBody>
      </p:sp>
      <p:sp>
        <p:nvSpPr>
          <p:cNvPr id="121" name="TextBox 120">
            <a:extLst>
              <a:ext uri="{FF2B5EF4-FFF2-40B4-BE49-F238E27FC236}">
                <a16:creationId xmlns:a16="http://schemas.microsoft.com/office/drawing/2014/main" id="{1EC0D401-D2E1-8BEC-B2BE-11CC4F2D82D1}"/>
              </a:ext>
            </a:extLst>
          </p:cNvPr>
          <p:cNvSpPr txBox="1"/>
          <p:nvPr/>
        </p:nvSpPr>
        <p:spPr>
          <a:xfrm>
            <a:off x="3131840" y="4963005"/>
            <a:ext cx="2952328" cy="646331"/>
          </a:xfrm>
          <a:prstGeom prst="rect">
            <a:avLst/>
          </a:prstGeom>
          <a:noFill/>
          <a:ln>
            <a:solidFill>
              <a:schemeClr val="tx1"/>
            </a:solidFill>
          </a:ln>
        </p:spPr>
        <p:txBody>
          <a:bodyPr wrap="square" rtlCol="0">
            <a:noAutofit/>
          </a:bodyPr>
          <a:lstStyle/>
          <a:p>
            <a:pPr algn="ctr"/>
            <a:r>
              <a:rPr lang="en-US" dirty="0"/>
              <a:t>Temporary storage</a:t>
            </a:r>
          </a:p>
          <a:p>
            <a:pPr algn="ctr"/>
            <a:r>
              <a:rPr lang="en-US" dirty="0"/>
              <a:t>(e.g. local hard drive)</a:t>
            </a:r>
          </a:p>
        </p:txBody>
      </p:sp>
      <p:sp>
        <p:nvSpPr>
          <p:cNvPr id="127" name="TextBox 126">
            <a:extLst>
              <a:ext uri="{FF2B5EF4-FFF2-40B4-BE49-F238E27FC236}">
                <a16:creationId xmlns:a16="http://schemas.microsoft.com/office/drawing/2014/main" id="{5A9F5FD3-AEA3-F2B9-3011-13B9C2E09791}"/>
              </a:ext>
            </a:extLst>
          </p:cNvPr>
          <p:cNvSpPr txBox="1"/>
          <p:nvPr/>
        </p:nvSpPr>
        <p:spPr>
          <a:xfrm>
            <a:off x="6262884" y="4833949"/>
            <a:ext cx="671594" cy="276999"/>
          </a:xfrm>
          <a:prstGeom prst="rect">
            <a:avLst/>
          </a:prstGeom>
          <a:noFill/>
          <a:ln>
            <a:noFill/>
          </a:ln>
        </p:spPr>
        <p:txBody>
          <a:bodyPr wrap="none" rtlCol="0">
            <a:spAutoFit/>
          </a:bodyPr>
          <a:lstStyle/>
          <a:p>
            <a:r>
              <a:rPr lang="en-US" sz="1200" dirty="0"/>
              <a:t>transfer</a:t>
            </a:r>
            <a:endParaRPr lang="en-GB" sz="1200" dirty="0"/>
          </a:p>
        </p:txBody>
      </p:sp>
      <p:cxnSp>
        <p:nvCxnSpPr>
          <p:cNvPr id="129" name="Connector: Elbow 128">
            <a:extLst>
              <a:ext uri="{FF2B5EF4-FFF2-40B4-BE49-F238E27FC236}">
                <a16:creationId xmlns:a16="http://schemas.microsoft.com/office/drawing/2014/main" id="{84DA6ED9-F954-94D3-7607-05DDF10A33D6}"/>
              </a:ext>
            </a:extLst>
          </p:cNvPr>
          <p:cNvCxnSpPr>
            <a:cxnSpLocks/>
            <a:stCxn id="121" idx="3"/>
            <a:endCxn id="111" idx="1"/>
          </p:cNvCxnSpPr>
          <p:nvPr/>
        </p:nvCxnSpPr>
        <p:spPr>
          <a:xfrm flipV="1">
            <a:off x="6084168" y="3177724"/>
            <a:ext cx="357432" cy="2108447"/>
          </a:xfrm>
          <a:prstGeom prst="bentConnector3">
            <a:avLst>
              <a:gd name="adj1" fmla="val 50000"/>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DD56410A-9EE2-ED7B-A5E3-7D6EF21D131F}"/>
              </a:ext>
            </a:extLst>
          </p:cNvPr>
          <p:cNvCxnSpPr>
            <a:cxnSpLocks/>
            <a:stCxn id="121" idx="3"/>
            <a:endCxn id="13" idx="1"/>
          </p:cNvCxnSpPr>
          <p:nvPr/>
        </p:nvCxnSpPr>
        <p:spPr>
          <a:xfrm>
            <a:off x="6084168" y="5286171"/>
            <a:ext cx="357433" cy="274370"/>
          </a:xfrm>
          <a:prstGeom prst="bentConnector3">
            <a:avLst>
              <a:gd name="adj1" fmla="val 50000"/>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00459ACA-55E1-2990-36A0-1CD927901B09}"/>
              </a:ext>
            </a:extLst>
          </p:cNvPr>
          <p:cNvCxnSpPr>
            <a:cxnSpLocks/>
            <a:stCxn id="12" idx="2"/>
            <a:endCxn id="13" idx="0"/>
          </p:cNvCxnSpPr>
          <p:nvPr/>
        </p:nvCxnSpPr>
        <p:spPr>
          <a:xfrm>
            <a:off x="7675945" y="4163677"/>
            <a:ext cx="1" cy="1242975"/>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3AACA4A-1F9D-873D-CDDA-EF06CA42D1E7}"/>
              </a:ext>
            </a:extLst>
          </p:cNvPr>
          <p:cNvSpPr txBox="1"/>
          <p:nvPr/>
        </p:nvSpPr>
        <p:spPr>
          <a:xfrm>
            <a:off x="7669567" y="4659874"/>
            <a:ext cx="671594" cy="276999"/>
          </a:xfrm>
          <a:prstGeom prst="rect">
            <a:avLst/>
          </a:prstGeom>
          <a:noFill/>
          <a:ln>
            <a:noFill/>
          </a:ln>
        </p:spPr>
        <p:txBody>
          <a:bodyPr wrap="none" rtlCol="0">
            <a:spAutoFit/>
          </a:bodyPr>
          <a:lstStyle/>
          <a:p>
            <a:r>
              <a:rPr lang="en-US" sz="1200" dirty="0"/>
              <a:t>transfer</a:t>
            </a:r>
            <a:endParaRPr lang="en-GB" sz="1200" dirty="0"/>
          </a:p>
        </p:txBody>
      </p:sp>
      <p:sp>
        <p:nvSpPr>
          <p:cNvPr id="6" name="Smiley Face 5">
            <a:extLst>
              <a:ext uri="{FF2B5EF4-FFF2-40B4-BE49-F238E27FC236}">
                <a16:creationId xmlns:a16="http://schemas.microsoft.com/office/drawing/2014/main" id="{FA03172E-BAFE-387A-99E8-13305CB21369}"/>
              </a:ext>
            </a:extLst>
          </p:cNvPr>
          <p:cNvSpPr/>
          <p:nvPr/>
        </p:nvSpPr>
        <p:spPr>
          <a:xfrm>
            <a:off x="3707906" y="116632"/>
            <a:ext cx="504054" cy="527142"/>
          </a:xfrm>
          <a:prstGeom prst="smileyFace">
            <a:avLst>
              <a:gd name="adj" fmla="val 4653"/>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458B30EB-0C56-BC54-8BC8-CE039A5EF9EC}"/>
              </a:ext>
            </a:extLst>
          </p:cNvPr>
          <p:cNvSpPr txBox="1"/>
          <p:nvPr/>
        </p:nvSpPr>
        <p:spPr>
          <a:xfrm>
            <a:off x="3456016" y="613710"/>
            <a:ext cx="998030" cy="307777"/>
          </a:xfrm>
          <a:prstGeom prst="rect">
            <a:avLst/>
          </a:prstGeom>
          <a:noFill/>
          <a:ln>
            <a:noFill/>
          </a:ln>
        </p:spPr>
        <p:txBody>
          <a:bodyPr wrap="none" rtlCol="0">
            <a:spAutoFit/>
          </a:bodyPr>
          <a:lstStyle/>
          <a:p>
            <a:r>
              <a:rPr lang="en-US" sz="1400" dirty="0">
                <a:solidFill>
                  <a:schemeClr val="accent3">
                    <a:lumMod val="50000"/>
                  </a:schemeClr>
                </a:solidFill>
              </a:rPr>
              <a:t>Researcher</a:t>
            </a:r>
            <a:endParaRPr lang="en-GB" sz="1400" dirty="0">
              <a:solidFill>
                <a:schemeClr val="accent3">
                  <a:lumMod val="50000"/>
                </a:schemeClr>
              </a:solidFill>
            </a:endParaRPr>
          </a:p>
        </p:txBody>
      </p:sp>
      <p:cxnSp>
        <p:nvCxnSpPr>
          <p:cNvPr id="10" name="Connector: Elbow 9">
            <a:extLst>
              <a:ext uri="{FF2B5EF4-FFF2-40B4-BE49-F238E27FC236}">
                <a16:creationId xmlns:a16="http://schemas.microsoft.com/office/drawing/2014/main" id="{15389D64-21E0-1B08-DEA8-B39F4E050CAE}"/>
              </a:ext>
            </a:extLst>
          </p:cNvPr>
          <p:cNvCxnSpPr>
            <a:cxnSpLocks/>
            <a:stCxn id="33" idx="3"/>
            <a:endCxn id="21" idx="6"/>
          </p:cNvCxnSpPr>
          <p:nvPr/>
        </p:nvCxnSpPr>
        <p:spPr>
          <a:xfrm flipH="1">
            <a:off x="4385089" y="382878"/>
            <a:ext cx="1317641" cy="2736274"/>
          </a:xfrm>
          <a:prstGeom prst="bentConnector3">
            <a:avLst>
              <a:gd name="adj1" fmla="val -17349"/>
            </a:avLst>
          </a:prstGeom>
          <a:ln w="28575">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1A53BCE4-672B-EC3D-C12C-4243E7670BEF}"/>
              </a:ext>
            </a:extLst>
          </p:cNvPr>
          <p:cNvSpPr/>
          <p:nvPr/>
        </p:nvSpPr>
        <p:spPr>
          <a:xfrm>
            <a:off x="4214526" y="3033870"/>
            <a:ext cx="170563" cy="170563"/>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xtBox 32">
            <a:extLst>
              <a:ext uri="{FF2B5EF4-FFF2-40B4-BE49-F238E27FC236}">
                <a16:creationId xmlns:a16="http://schemas.microsoft.com/office/drawing/2014/main" id="{FA7A3D35-5DD7-A590-FD06-15B8C65A35E2}"/>
              </a:ext>
            </a:extLst>
          </p:cNvPr>
          <p:cNvSpPr txBox="1"/>
          <p:nvPr/>
        </p:nvSpPr>
        <p:spPr>
          <a:xfrm>
            <a:off x="4601210" y="152045"/>
            <a:ext cx="1101520" cy="461665"/>
          </a:xfrm>
          <a:prstGeom prst="rect">
            <a:avLst/>
          </a:prstGeom>
          <a:noFill/>
          <a:ln>
            <a:noFill/>
          </a:ln>
        </p:spPr>
        <p:txBody>
          <a:bodyPr wrap="none" rtlCol="0">
            <a:spAutoFit/>
          </a:bodyPr>
          <a:lstStyle/>
          <a:p>
            <a:pPr algn="ctr"/>
            <a:r>
              <a:rPr lang="en-US" sz="1200" dirty="0"/>
              <a:t>ISA framework</a:t>
            </a:r>
          </a:p>
          <a:p>
            <a:pPr algn="ctr"/>
            <a:r>
              <a:rPr lang="en-US" sz="1200" dirty="0"/>
              <a:t>(meta data)</a:t>
            </a:r>
            <a:endParaRPr lang="en-GB" sz="1200" dirty="0"/>
          </a:p>
        </p:txBody>
      </p:sp>
      <p:cxnSp>
        <p:nvCxnSpPr>
          <p:cNvPr id="36" name="Straight Arrow Connector 35">
            <a:extLst>
              <a:ext uri="{FF2B5EF4-FFF2-40B4-BE49-F238E27FC236}">
                <a16:creationId xmlns:a16="http://schemas.microsoft.com/office/drawing/2014/main" id="{E183888B-9FC3-7F58-4BC1-C6175476E2D8}"/>
              </a:ext>
            </a:extLst>
          </p:cNvPr>
          <p:cNvCxnSpPr>
            <a:cxnSpLocks/>
            <a:stCxn id="6" idx="6"/>
            <a:endCxn id="33" idx="1"/>
          </p:cNvCxnSpPr>
          <p:nvPr/>
        </p:nvCxnSpPr>
        <p:spPr>
          <a:xfrm>
            <a:off x="4211960" y="380203"/>
            <a:ext cx="389250" cy="2675"/>
          </a:xfrm>
          <a:prstGeom prst="straightConnector1">
            <a:avLst/>
          </a:prstGeom>
          <a:ln w="28575">
            <a:solidFill>
              <a:schemeClr val="accent3">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36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E80DB-67B4-C4D5-B74F-E7B90C5D0AE7}"/>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A3BBCDE6-D838-00F1-76EB-0CF1909E9B8D}"/>
              </a:ext>
            </a:extLst>
          </p:cNvPr>
          <p:cNvSpPr txBox="1"/>
          <p:nvPr/>
        </p:nvSpPr>
        <p:spPr>
          <a:xfrm>
            <a:off x="3131840" y="1063687"/>
            <a:ext cx="2952328" cy="3908762"/>
          </a:xfrm>
          <a:prstGeom prst="rect">
            <a:avLst/>
          </a:prstGeom>
          <a:solidFill>
            <a:schemeClr val="bg1">
              <a:lumMod val="95000"/>
            </a:schemeClr>
          </a:solidFill>
          <a:ln>
            <a:solidFill>
              <a:schemeClr val="tx1">
                <a:lumMod val="95000"/>
                <a:lumOff val="5000"/>
              </a:schemeClr>
            </a:solidFill>
          </a:ln>
        </p:spPr>
        <p:txBody>
          <a:bodyPr wrap="square" rtlCol="0">
            <a:spAutoFit/>
          </a:bodyPr>
          <a:lstStyle/>
          <a:p>
            <a:pPr algn="ctr"/>
            <a:r>
              <a:rPr lang="en-US" sz="1800" b="1" dirty="0"/>
              <a:t>Minimum Information </a:t>
            </a:r>
            <a:r>
              <a:rPr lang="en-US" sz="1800" dirty="0"/>
              <a:t>for Biological and Biomedical Investigations</a:t>
            </a:r>
          </a:p>
          <a:p>
            <a:endParaRPr lang="en-GB" sz="1400" dirty="0"/>
          </a:p>
          <a:p>
            <a:r>
              <a:rPr lang="en-GB" dirty="0">
                <a:solidFill>
                  <a:srgbClr val="FF0000"/>
                </a:solidFill>
              </a:rPr>
              <a:t>Data</a:t>
            </a:r>
          </a:p>
          <a:p>
            <a:pPr marL="285750" indent="-285750">
              <a:buFont typeface="Arial" panose="020B0604020202020204" pitchFamily="34" charset="0"/>
              <a:buChar char="•"/>
            </a:pPr>
            <a:r>
              <a:rPr lang="en-GB" dirty="0">
                <a:solidFill>
                  <a:srgbClr val="0000FF"/>
                </a:solidFill>
              </a:rPr>
              <a:t>Raw</a:t>
            </a:r>
          </a:p>
          <a:p>
            <a:pPr marL="285750" indent="-285750">
              <a:buFont typeface="Arial" panose="020B0604020202020204" pitchFamily="34" charset="0"/>
              <a:buChar char="•"/>
            </a:pPr>
            <a:r>
              <a:rPr lang="en-GB" dirty="0">
                <a:solidFill>
                  <a:srgbClr val="0000FF"/>
                </a:solidFill>
              </a:rPr>
              <a:t>Processed</a:t>
            </a:r>
          </a:p>
          <a:p>
            <a:r>
              <a:rPr lang="en-GB" dirty="0">
                <a:solidFill>
                  <a:srgbClr val="FF0000"/>
                </a:solidFill>
              </a:rPr>
              <a:t>Meta data</a:t>
            </a:r>
          </a:p>
          <a:p>
            <a:pPr marL="285750" indent="-285750">
              <a:buFont typeface="Arial" panose="020B0604020202020204" pitchFamily="34" charset="0"/>
              <a:buChar char="•"/>
            </a:pPr>
            <a:r>
              <a:rPr lang="en-GB" dirty="0">
                <a:solidFill>
                  <a:srgbClr val="0000FF"/>
                </a:solidFill>
              </a:rPr>
              <a:t>Samples, experimental design</a:t>
            </a:r>
          </a:p>
          <a:p>
            <a:pPr marL="285750" indent="-285750">
              <a:buFont typeface="Arial" panose="020B0604020202020204" pitchFamily="34" charset="0"/>
              <a:buChar char="•"/>
            </a:pPr>
            <a:r>
              <a:rPr lang="en-GB" dirty="0">
                <a:solidFill>
                  <a:srgbClr val="0000FF"/>
                </a:solidFill>
              </a:rPr>
              <a:t>Sample-data relations</a:t>
            </a:r>
          </a:p>
          <a:p>
            <a:pPr marL="285750" indent="-285750">
              <a:buFont typeface="Arial" panose="020B0604020202020204" pitchFamily="34" charset="0"/>
              <a:buChar char="•"/>
            </a:pPr>
            <a:r>
              <a:rPr lang="en-GB" dirty="0">
                <a:solidFill>
                  <a:srgbClr val="0000FF"/>
                </a:solidFill>
              </a:rPr>
              <a:t>Experiment protocols</a:t>
            </a:r>
          </a:p>
          <a:p>
            <a:pPr marL="285750" indent="-285750">
              <a:buFont typeface="Arial" panose="020B0604020202020204" pitchFamily="34" charset="0"/>
              <a:buChar char="•"/>
            </a:pPr>
            <a:r>
              <a:rPr lang="en-GB" dirty="0">
                <a:solidFill>
                  <a:srgbClr val="0000FF"/>
                </a:solidFill>
              </a:rPr>
              <a:t>Data processing</a:t>
            </a:r>
          </a:p>
          <a:p>
            <a:r>
              <a:rPr lang="en-US" dirty="0">
                <a:solidFill>
                  <a:srgbClr val="0000FF"/>
                </a:solidFill>
              </a:rPr>
              <a:t> </a:t>
            </a:r>
          </a:p>
        </p:txBody>
      </p:sp>
      <p:sp>
        <p:nvSpPr>
          <p:cNvPr id="44" name="TextBox 43">
            <a:extLst>
              <a:ext uri="{FF2B5EF4-FFF2-40B4-BE49-F238E27FC236}">
                <a16:creationId xmlns:a16="http://schemas.microsoft.com/office/drawing/2014/main" id="{BF36F825-4099-45FD-3BE7-22B6B537A284}"/>
              </a:ext>
            </a:extLst>
          </p:cNvPr>
          <p:cNvSpPr txBox="1"/>
          <p:nvPr/>
        </p:nvSpPr>
        <p:spPr>
          <a:xfrm>
            <a:off x="62081" y="122524"/>
            <a:ext cx="1416475" cy="640439"/>
          </a:xfrm>
          <a:prstGeom prst="rect">
            <a:avLst/>
          </a:prstGeom>
          <a:noFill/>
          <a:ln>
            <a:noFill/>
          </a:ln>
        </p:spPr>
        <p:txBody>
          <a:bodyPr wrap="square" rtlCol="0">
            <a:spAutoFit/>
          </a:bodyPr>
          <a:lstStyle/>
          <a:p>
            <a:pPr algn="ctr"/>
            <a:endParaRPr lang="en-GB" dirty="0"/>
          </a:p>
        </p:txBody>
      </p:sp>
      <p:sp>
        <p:nvSpPr>
          <p:cNvPr id="48" name="TextBox 47">
            <a:extLst>
              <a:ext uri="{FF2B5EF4-FFF2-40B4-BE49-F238E27FC236}">
                <a16:creationId xmlns:a16="http://schemas.microsoft.com/office/drawing/2014/main" id="{ABC49BB6-F8F2-081F-AB48-E66767DC38B1}"/>
              </a:ext>
            </a:extLst>
          </p:cNvPr>
          <p:cNvSpPr txBox="1"/>
          <p:nvPr/>
        </p:nvSpPr>
        <p:spPr>
          <a:xfrm>
            <a:off x="1478556" y="123462"/>
            <a:ext cx="1416475" cy="640439"/>
          </a:xfrm>
          <a:prstGeom prst="rect">
            <a:avLst/>
          </a:prstGeom>
          <a:noFill/>
          <a:ln>
            <a:solidFill>
              <a:schemeClr val="accent3">
                <a:lumMod val="50000"/>
              </a:schemeClr>
            </a:solidFill>
          </a:ln>
        </p:spPr>
        <p:txBody>
          <a:bodyPr wrap="square" rtlCol="0">
            <a:spAutoFit/>
          </a:bodyPr>
          <a:lstStyle/>
          <a:p>
            <a:pPr algn="ctr"/>
            <a:endParaRPr lang="en-GB" dirty="0"/>
          </a:p>
        </p:txBody>
      </p:sp>
      <p:sp>
        <p:nvSpPr>
          <p:cNvPr id="9" name="TextBox 8">
            <a:extLst>
              <a:ext uri="{FF2B5EF4-FFF2-40B4-BE49-F238E27FC236}">
                <a16:creationId xmlns:a16="http://schemas.microsoft.com/office/drawing/2014/main" id="{BCBFE1C3-B97D-CE88-0CE7-E334555F4520}"/>
              </a:ext>
            </a:extLst>
          </p:cNvPr>
          <p:cNvSpPr txBox="1"/>
          <p:nvPr/>
        </p:nvSpPr>
        <p:spPr>
          <a:xfrm>
            <a:off x="-12250" y="5870762"/>
            <a:ext cx="7338664" cy="1015663"/>
          </a:xfrm>
          <a:prstGeom prst="rect">
            <a:avLst/>
          </a:prstGeom>
          <a:noFill/>
          <a:ln>
            <a:noFill/>
          </a:ln>
        </p:spPr>
        <p:txBody>
          <a:bodyPr wrap="square">
            <a:spAutoFit/>
          </a:bodyPr>
          <a:lstStyle/>
          <a:p>
            <a:pPr marL="171450" indent="-171450">
              <a:buFont typeface="Arial" panose="020B0604020202020204" pitchFamily="34" charset="0"/>
              <a:buChar char="•"/>
            </a:pPr>
            <a:r>
              <a:rPr lang="en-GB" sz="1200" b="0" i="0" dirty="0">
                <a:effectLst/>
              </a:rPr>
              <a:t>ISA: '</a:t>
            </a:r>
            <a:r>
              <a:rPr lang="en-GB" sz="1200" b="1" i="0" dirty="0">
                <a:effectLst/>
              </a:rPr>
              <a:t>I</a:t>
            </a:r>
            <a:r>
              <a:rPr lang="en-GB" sz="1200" b="0" i="0" dirty="0">
                <a:effectLst/>
              </a:rPr>
              <a:t>nvestigation' (the project context), '</a:t>
            </a:r>
            <a:r>
              <a:rPr lang="en-GB" sz="1200" b="1" i="0" dirty="0">
                <a:effectLst/>
              </a:rPr>
              <a:t>S</a:t>
            </a:r>
            <a:r>
              <a:rPr lang="en-GB" sz="1200" b="0" i="0" dirty="0">
                <a:effectLst/>
              </a:rPr>
              <a:t>tudy' (a unit of research) and '</a:t>
            </a:r>
            <a:r>
              <a:rPr lang="en-GB" sz="1200" b="1" i="0" dirty="0">
                <a:effectLst/>
              </a:rPr>
              <a:t>A</a:t>
            </a:r>
            <a:r>
              <a:rPr lang="en-GB" sz="1200" b="0" i="0" dirty="0">
                <a:effectLst/>
              </a:rPr>
              <a:t>ssay' (analytical measurement) ; </a:t>
            </a:r>
            <a:r>
              <a:rPr lang="it-IT" sz="1200" b="0" i="0" dirty="0">
                <a:effectLst/>
              </a:rPr>
              <a:t>Rocca-Serra,.....Sansone (2010). Bioinformatics. 26(18), 2354.</a:t>
            </a:r>
            <a:r>
              <a:rPr lang="en-GB" sz="1200" b="0" i="0" dirty="0">
                <a:effectLst/>
              </a:rPr>
              <a:t> </a:t>
            </a:r>
          </a:p>
          <a:p>
            <a:pPr marL="171450" indent="-171450">
              <a:buFont typeface="Arial" panose="020B0604020202020204" pitchFamily="34" charset="0"/>
              <a:buChar char="•"/>
            </a:pPr>
            <a:r>
              <a:rPr lang="en-GB" sz="1200" dirty="0" err="1"/>
              <a:t>iRODS</a:t>
            </a:r>
            <a:r>
              <a:rPr lang="en-GB" sz="1200" dirty="0"/>
              <a:t>: open source data management middleware. Nieminen M (2022) SODAR: managing </a:t>
            </a:r>
            <a:r>
              <a:rPr lang="en-GB" sz="1200" dirty="0" err="1"/>
              <a:t>multiomics</a:t>
            </a:r>
            <a:r>
              <a:rPr lang="en-GB" sz="1200" dirty="0"/>
              <a:t> study data and metadata. </a:t>
            </a:r>
            <a:r>
              <a:rPr lang="en-GB" sz="1200" dirty="0" err="1"/>
              <a:t>Gigascience</a:t>
            </a:r>
            <a:r>
              <a:rPr lang="en-GB" sz="1200" dirty="0"/>
              <a:t>. 12, giad052</a:t>
            </a:r>
          </a:p>
          <a:p>
            <a:pPr marL="171450" indent="-171450">
              <a:buFont typeface="Arial" panose="020B0604020202020204" pitchFamily="34" charset="0"/>
              <a:buChar char="•"/>
            </a:pPr>
            <a:r>
              <a:rPr lang="en-GB" sz="1200" dirty="0"/>
              <a:t>ENCORE: open science computational reproducibility (submitted)</a:t>
            </a:r>
          </a:p>
        </p:txBody>
      </p:sp>
      <p:sp>
        <p:nvSpPr>
          <p:cNvPr id="11" name="TextBox 10">
            <a:extLst>
              <a:ext uri="{FF2B5EF4-FFF2-40B4-BE49-F238E27FC236}">
                <a16:creationId xmlns:a16="http://schemas.microsoft.com/office/drawing/2014/main" id="{B3DD8C59-DEDD-6EDD-A61F-75205E25CFD5}"/>
              </a:ext>
            </a:extLst>
          </p:cNvPr>
          <p:cNvSpPr txBox="1"/>
          <p:nvPr/>
        </p:nvSpPr>
        <p:spPr>
          <a:xfrm>
            <a:off x="6441600" y="1058641"/>
            <a:ext cx="2468689" cy="954107"/>
          </a:xfrm>
          <a:prstGeom prst="rect">
            <a:avLst/>
          </a:prstGeom>
          <a:noFill/>
          <a:ln>
            <a:solidFill>
              <a:srgbClr val="7030A0"/>
            </a:solidFill>
          </a:ln>
        </p:spPr>
        <p:txBody>
          <a:bodyPr wrap="none" rtlCol="0">
            <a:spAutoFit/>
          </a:bodyPr>
          <a:lstStyle/>
          <a:p>
            <a:r>
              <a:rPr lang="en-US" sz="1400" b="1" dirty="0"/>
              <a:t>FAIR External data repositories</a:t>
            </a:r>
          </a:p>
          <a:p>
            <a:pPr marL="285750" indent="-285750">
              <a:buFont typeface="Arial" panose="020B0604020202020204" pitchFamily="34" charset="0"/>
              <a:buChar char="•"/>
            </a:pPr>
            <a:r>
              <a:rPr lang="en-US" sz="1400" dirty="0"/>
              <a:t>OMICS repositories</a:t>
            </a:r>
          </a:p>
          <a:p>
            <a:pPr marL="285750" indent="-285750">
              <a:buFont typeface="Arial" panose="020B0604020202020204" pitchFamily="34" charset="0"/>
              <a:buChar char="•"/>
            </a:pPr>
            <a:r>
              <a:rPr lang="en-US" sz="1400" dirty="0" err="1"/>
              <a:t>Zenodo</a:t>
            </a:r>
            <a:r>
              <a:rPr lang="en-US" sz="1400" dirty="0"/>
              <a:t>, Dataverse</a:t>
            </a:r>
          </a:p>
          <a:p>
            <a:pPr marL="285750" indent="-285750">
              <a:buFont typeface="Arial" panose="020B0604020202020204" pitchFamily="34" charset="0"/>
              <a:buChar char="•"/>
            </a:pPr>
            <a:r>
              <a:rPr lang="en-US" sz="1400" dirty="0" err="1"/>
              <a:t>figshare</a:t>
            </a:r>
            <a:endParaRPr lang="en-US" sz="1400" dirty="0"/>
          </a:p>
        </p:txBody>
      </p:sp>
      <p:sp>
        <p:nvSpPr>
          <p:cNvPr id="12" name="TextBox 11">
            <a:extLst>
              <a:ext uri="{FF2B5EF4-FFF2-40B4-BE49-F238E27FC236}">
                <a16:creationId xmlns:a16="http://schemas.microsoft.com/office/drawing/2014/main" id="{064971A6-E6D4-8E93-5367-177F2DD2ED6F}"/>
              </a:ext>
            </a:extLst>
          </p:cNvPr>
          <p:cNvSpPr txBox="1"/>
          <p:nvPr/>
        </p:nvSpPr>
        <p:spPr>
          <a:xfrm>
            <a:off x="6441601" y="3640457"/>
            <a:ext cx="2468688" cy="523220"/>
          </a:xfrm>
          <a:prstGeom prst="rect">
            <a:avLst/>
          </a:prstGeom>
          <a:noFill/>
          <a:ln>
            <a:solidFill>
              <a:srgbClr val="7030A0"/>
            </a:solidFill>
          </a:ln>
        </p:spPr>
        <p:txBody>
          <a:bodyPr wrap="square" rtlCol="0">
            <a:spAutoFit/>
          </a:bodyPr>
          <a:lstStyle/>
          <a:p>
            <a:pPr algn="ctr"/>
            <a:r>
              <a:rPr lang="en-US" sz="1400" dirty="0"/>
              <a:t>Private data storage</a:t>
            </a:r>
          </a:p>
          <a:p>
            <a:pPr algn="ctr"/>
            <a:r>
              <a:rPr lang="en-US" sz="1400" dirty="0"/>
              <a:t>(e.g., SURF)</a:t>
            </a:r>
          </a:p>
        </p:txBody>
      </p:sp>
      <p:sp>
        <p:nvSpPr>
          <p:cNvPr id="13" name="TextBox 12">
            <a:extLst>
              <a:ext uri="{FF2B5EF4-FFF2-40B4-BE49-F238E27FC236}">
                <a16:creationId xmlns:a16="http://schemas.microsoft.com/office/drawing/2014/main" id="{2D319A5E-4BA0-D401-26A8-03B33ADD27F3}"/>
              </a:ext>
            </a:extLst>
          </p:cNvPr>
          <p:cNvSpPr txBox="1"/>
          <p:nvPr/>
        </p:nvSpPr>
        <p:spPr>
          <a:xfrm>
            <a:off x="6441601" y="5406652"/>
            <a:ext cx="2468689" cy="307777"/>
          </a:xfrm>
          <a:prstGeom prst="rect">
            <a:avLst/>
          </a:prstGeom>
          <a:noFill/>
          <a:ln>
            <a:solidFill>
              <a:srgbClr val="7030A0"/>
            </a:solidFill>
          </a:ln>
        </p:spPr>
        <p:txBody>
          <a:bodyPr wrap="square" rtlCol="0">
            <a:spAutoFit/>
          </a:bodyPr>
          <a:lstStyle/>
          <a:p>
            <a:r>
              <a:rPr lang="en-US" sz="1400" dirty="0"/>
              <a:t>Storage HPC computing</a:t>
            </a:r>
          </a:p>
        </p:txBody>
      </p:sp>
      <p:sp>
        <p:nvSpPr>
          <p:cNvPr id="15" name="TextBox 14">
            <a:extLst>
              <a:ext uri="{FF2B5EF4-FFF2-40B4-BE49-F238E27FC236}">
                <a16:creationId xmlns:a16="http://schemas.microsoft.com/office/drawing/2014/main" id="{4E1178F0-A0C4-6114-ABF0-D9ECA26DD27E}"/>
              </a:ext>
            </a:extLst>
          </p:cNvPr>
          <p:cNvSpPr txBox="1"/>
          <p:nvPr/>
        </p:nvSpPr>
        <p:spPr>
          <a:xfrm>
            <a:off x="62081" y="116632"/>
            <a:ext cx="2832955" cy="646331"/>
          </a:xfrm>
          <a:prstGeom prst="rect">
            <a:avLst/>
          </a:prstGeom>
          <a:solidFill>
            <a:schemeClr val="accent3">
              <a:lumMod val="20000"/>
              <a:lumOff val="80000"/>
            </a:schemeClr>
          </a:solidFill>
          <a:ln>
            <a:solidFill>
              <a:schemeClr val="accent1"/>
            </a:solidFill>
          </a:ln>
        </p:spPr>
        <p:txBody>
          <a:bodyPr wrap="none" rtlCol="0">
            <a:spAutoFit/>
          </a:bodyPr>
          <a:lstStyle/>
          <a:p>
            <a:pPr algn="ctr"/>
            <a:r>
              <a:rPr lang="en-US" dirty="0"/>
              <a:t>CORE facility</a:t>
            </a:r>
          </a:p>
          <a:p>
            <a:pPr algn="ctr"/>
            <a:r>
              <a:rPr lang="en-US" dirty="0"/>
              <a:t>(sequencing, metabolomics)</a:t>
            </a:r>
            <a:endParaRPr lang="en-GB" dirty="0"/>
          </a:p>
        </p:txBody>
      </p:sp>
      <p:sp>
        <p:nvSpPr>
          <p:cNvPr id="16" name="TextBox 15">
            <a:extLst>
              <a:ext uri="{FF2B5EF4-FFF2-40B4-BE49-F238E27FC236}">
                <a16:creationId xmlns:a16="http://schemas.microsoft.com/office/drawing/2014/main" id="{033B17EB-7872-9601-D7D8-C2012CAC77CF}"/>
              </a:ext>
            </a:extLst>
          </p:cNvPr>
          <p:cNvSpPr txBox="1"/>
          <p:nvPr/>
        </p:nvSpPr>
        <p:spPr>
          <a:xfrm>
            <a:off x="219558" y="1424908"/>
            <a:ext cx="1101520" cy="461665"/>
          </a:xfrm>
          <a:prstGeom prst="rect">
            <a:avLst/>
          </a:prstGeom>
          <a:noFill/>
          <a:ln>
            <a:noFill/>
          </a:ln>
        </p:spPr>
        <p:txBody>
          <a:bodyPr wrap="none" rtlCol="0">
            <a:spAutoFit/>
          </a:bodyPr>
          <a:lstStyle/>
          <a:p>
            <a:pPr algn="ctr"/>
            <a:r>
              <a:rPr lang="en-US" sz="1200" dirty="0"/>
              <a:t>ISA framework</a:t>
            </a:r>
          </a:p>
          <a:p>
            <a:pPr algn="ctr"/>
            <a:r>
              <a:rPr lang="en-US" sz="1200" dirty="0"/>
              <a:t>(meta data)</a:t>
            </a:r>
            <a:endParaRPr lang="en-GB" sz="1200" dirty="0"/>
          </a:p>
        </p:txBody>
      </p:sp>
      <p:cxnSp>
        <p:nvCxnSpPr>
          <p:cNvPr id="18" name="Straight Connector 17">
            <a:extLst>
              <a:ext uri="{FF2B5EF4-FFF2-40B4-BE49-F238E27FC236}">
                <a16:creationId xmlns:a16="http://schemas.microsoft.com/office/drawing/2014/main" id="{4F366F53-8F41-90B4-648B-7D8C14467FC7}"/>
              </a:ext>
            </a:extLst>
          </p:cNvPr>
          <p:cNvCxnSpPr>
            <a:cxnSpLocks/>
            <a:stCxn id="44" idx="2"/>
            <a:endCxn id="16" idx="0"/>
          </p:cNvCxnSpPr>
          <p:nvPr/>
        </p:nvCxnSpPr>
        <p:spPr>
          <a:xfrm flipH="1">
            <a:off x="770318" y="762963"/>
            <a:ext cx="1" cy="661945"/>
          </a:xfrm>
          <a:prstGeom prst="line">
            <a:avLst/>
          </a:prstGeom>
          <a:ln w="28575">
            <a:solidFill>
              <a:schemeClr val="accent3">
                <a:lumMod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E892DD2-1DAF-CAF3-D56F-35BEA1F13E6E}"/>
              </a:ext>
            </a:extLst>
          </p:cNvPr>
          <p:cNvCxnSpPr>
            <a:cxnSpLocks/>
            <a:stCxn id="16" idx="2"/>
            <a:endCxn id="64" idx="2"/>
          </p:cNvCxnSpPr>
          <p:nvPr/>
        </p:nvCxnSpPr>
        <p:spPr>
          <a:xfrm rot="16200000" flipH="1">
            <a:off x="1344696" y="1312194"/>
            <a:ext cx="1231670" cy="2380427"/>
          </a:xfrm>
          <a:prstGeom prst="bentConnector2">
            <a:avLst/>
          </a:prstGeom>
          <a:ln w="28575">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6C0F51B-C936-7829-9D87-6D37768580EF}"/>
              </a:ext>
            </a:extLst>
          </p:cNvPr>
          <p:cNvSpPr txBox="1"/>
          <p:nvPr/>
        </p:nvSpPr>
        <p:spPr>
          <a:xfrm>
            <a:off x="1956633" y="1424908"/>
            <a:ext cx="460319" cy="461665"/>
          </a:xfrm>
          <a:prstGeom prst="rect">
            <a:avLst/>
          </a:prstGeom>
          <a:noFill/>
          <a:ln>
            <a:noFill/>
          </a:ln>
        </p:spPr>
        <p:txBody>
          <a:bodyPr wrap="none" rtlCol="0">
            <a:spAutoFit/>
          </a:bodyPr>
          <a:lstStyle/>
          <a:p>
            <a:pPr algn="ctr"/>
            <a:r>
              <a:rPr lang="en-US" sz="1200" dirty="0"/>
              <a:t>Raw</a:t>
            </a:r>
          </a:p>
          <a:p>
            <a:pPr algn="ctr"/>
            <a:r>
              <a:rPr lang="en-US" sz="1200" dirty="0"/>
              <a:t>data</a:t>
            </a:r>
            <a:endParaRPr lang="en-GB" sz="1200" dirty="0"/>
          </a:p>
        </p:txBody>
      </p:sp>
      <p:cxnSp>
        <p:nvCxnSpPr>
          <p:cNvPr id="56" name="Straight Connector 55">
            <a:extLst>
              <a:ext uri="{FF2B5EF4-FFF2-40B4-BE49-F238E27FC236}">
                <a16:creationId xmlns:a16="http://schemas.microsoft.com/office/drawing/2014/main" id="{716C9B16-A907-9385-329E-E0737D515D87}"/>
              </a:ext>
            </a:extLst>
          </p:cNvPr>
          <p:cNvCxnSpPr>
            <a:cxnSpLocks/>
            <a:stCxn id="48" idx="2"/>
            <a:endCxn id="54" idx="0"/>
          </p:cNvCxnSpPr>
          <p:nvPr/>
        </p:nvCxnSpPr>
        <p:spPr>
          <a:xfrm flipH="1">
            <a:off x="2186793" y="763901"/>
            <a:ext cx="1" cy="661007"/>
          </a:xfrm>
          <a:prstGeom prst="line">
            <a:avLst/>
          </a:prstGeom>
          <a:ln w="28575">
            <a:solidFill>
              <a:schemeClr val="accent3">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93D50318-4788-C604-2CBE-BFB3C4F086C3}"/>
              </a:ext>
            </a:extLst>
          </p:cNvPr>
          <p:cNvCxnSpPr>
            <a:cxnSpLocks/>
            <a:stCxn id="54" idx="2"/>
            <a:endCxn id="65" idx="2"/>
          </p:cNvCxnSpPr>
          <p:nvPr/>
        </p:nvCxnSpPr>
        <p:spPr>
          <a:xfrm rot="16200000" flipH="1">
            <a:off x="2325572" y="1747794"/>
            <a:ext cx="686394" cy="963952"/>
          </a:xfrm>
          <a:prstGeom prst="bentConnector2">
            <a:avLst/>
          </a:prstGeom>
          <a:ln w="28575">
            <a:solidFill>
              <a:schemeClr val="accent3">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CC846C46-B355-ABB1-93E6-D00DEC1081FB}"/>
              </a:ext>
            </a:extLst>
          </p:cNvPr>
          <p:cNvSpPr/>
          <p:nvPr/>
        </p:nvSpPr>
        <p:spPr>
          <a:xfrm>
            <a:off x="3150745" y="3032961"/>
            <a:ext cx="170563" cy="170563"/>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Oval 64">
            <a:extLst>
              <a:ext uri="{FF2B5EF4-FFF2-40B4-BE49-F238E27FC236}">
                <a16:creationId xmlns:a16="http://schemas.microsoft.com/office/drawing/2014/main" id="{4CC9F295-13D8-49D6-BDF4-CB1BA5FA8F0E}"/>
              </a:ext>
            </a:extLst>
          </p:cNvPr>
          <p:cNvSpPr/>
          <p:nvPr/>
        </p:nvSpPr>
        <p:spPr>
          <a:xfrm>
            <a:off x="3150745" y="2487685"/>
            <a:ext cx="170563" cy="170563"/>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3" name="Imagen 5">
            <a:extLst>
              <a:ext uri="{FF2B5EF4-FFF2-40B4-BE49-F238E27FC236}">
                <a16:creationId xmlns:a16="http://schemas.microsoft.com/office/drawing/2014/main" id="{B4D451E7-5698-7BCB-602B-DDFF4A835B23}"/>
              </a:ext>
            </a:extLst>
          </p:cNvPr>
          <p:cNvPicPr>
            <a:picLocks noChangeAspect="1"/>
          </p:cNvPicPr>
          <p:nvPr/>
        </p:nvPicPr>
        <p:blipFill rotWithShape="1">
          <a:blip r:embed="rId2"/>
          <a:srcRect l="11865" t="25250" r="11550" b="38278"/>
          <a:stretch/>
        </p:blipFill>
        <p:spPr>
          <a:xfrm>
            <a:off x="162977" y="3770767"/>
            <a:ext cx="1456695" cy="266719"/>
          </a:xfrm>
          <a:prstGeom prst="rect">
            <a:avLst/>
          </a:prstGeom>
        </p:spPr>
      </p:pic>
      <p:cxnSp>
        <p:nvCxnSpPr>
          <p:cNvPr id="74" name="Connector: Elbow 73">
            <a:extLst>
              <a:ext uri="{FF2B5EF4-FFF2-40B4-BE49-F238E27FC236}">
                <a16:creationId xmlns:a16="http://schemas.microsoft.com/office/drawing/2014/main" id="{7B9BAED3-8D6C-D956-FBF0-910DFC055FA8}"/>
              </a:ext>
            </a:extLst>
          </p:cNvPr>
          <p:cNvCxnSpPr>
            <a:cxnSpLocks/>
            <a:stCxn id="73" idx="3"/>
            <a:endCxn id="77" idx="2"/>
          </p:cNvCxnSpPr>
          <p:nvPr/>
        </p:nvCxnSpPr>
        <p:spPr>
          <a:xfrm>
            <a:off x="1619672" y="3904127"/>
            <a:ext cx="1531073" cy="575110"/>
          </a:xfrm>
          <a:prstGeom prst="bentConnector3">
            <a:avLst>
              <a:gd name="adj1" fmla="val 50000"/>
            </a:avLst>
          </a:prstGeom>
          <a:ln w="28575">
            <a:solidFill>
              <a:srgbClr val="F8A764"/>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7" name="Oval 76">
            <a:extLst>
              <a:ext uri="{FF2B5EF4-FFF2-40B4-BE49-F238E27FC236}">
                <a16:creationId xmlns:a16="http://schemas.microsoft.com/office/drawing/2014/main" id="{F0F842C4-658C-E715-60DD-3DD366139689}"/>
              </a:ext>
            </a:extLst>
          </p:cNvPr>
          <p:cNvSpPr/>
          <p:nvPr/>
        </p:nvSpPr>
        <p:spPr>
          <a:xfrm>
            <a:off x="3150745" y="4393955"/>
            <a:ext cx="170563" cy="170563"/>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TextBox 80">
            <a:extLst>
              <a:ext uri="{FF2B5EF4-FFF2-40B4-BE49-F238E27FC236}">
                <a16:creationId xmlns:a16="http://schemas.microsoft.com/office/drawing/2014/main" id="{87C834EB-8BA1-B6EC-0234-ECA585989E15}"/>
              </a:ext>
            </a:extLst>
          </p:cNvPr>
          <p:cNvSpPr txBox="1"/>
          <p:nvPr/>
        </p:nvSpPr>
        <p:spPr>
          <a:xfrm>
            <a:off x="2330807" y="4244878"/>
            <a:ext cx="826316" cy="276999"/>
          </a:xfrm>
          <a:prstGeom prst="rect">
            <a:avLst/>
          </a:prstGeom>
          <a:noFill/>
          <a:ln>
            <a:noFill/>
          </a:ln>
        </p:spPr>
        <p:txBody>
          <a:bodyPr wrap="none" rtlCol="0">
            <a:spAutoFit/>
          </a:bodyPr>
          <a:lstStyle/>
          <a:p>
            <a:pPr algn="ctr"/>
            <a:r>
              <a:rPr lang="en-US" sz="1200" dirty="0"/>
              <a:t>Meta data</a:t>
            </a:r>
            <a:endParaRPr lang="en-GB" sz="1200" dirty="0"/>
          </a:p>
        </p:txBody>
      </p:sp>
      <p:cxnSp>
        <p:nvCxnSpPr>
          <p:cNvPr id="82" name="Connector: Elbow 81">
            <a:extLst>
              <a:ext uri="{FF2B5EF4-FFF2-40B4-BE49-F238E27FC236}">
                <a16:creationId xmlns:a16="http://schemas.microsoft.com/office/drawing/2014/main" id="{36C78ED7-2B47-188B-1D4B-7F483F9C00D5}"/>
              </a:ext>
            </a:extLst>
          </p:cNvPr>
          <p:cNvCxnSpPr>
            <a:cxnSpLocks/>
            <a:stCxn id="73" idx="3"/>
            <a:endCxn id="88" idx="2"/>
          </p:cNvCxnSpPr>
          <p:nvPr/>
        </p:nvCxnSpPr>
        <p:spPr>
          <a:xfrm flipV="1">
            <a:off x="1619672" y="2833073"/>
            <a:ext cx="1531073" cy="1071054"/>
          </a:xfrm>
          <a:prstGeom prst="bentConnector3">
            <a:avLst>
              <a:gd name="adj1" fmla="val 50000"/>
            </a:avLst>
          </a:prstGeom>
          <a:ln w="28575">
            <a:solidFill>
              <a:srgbClr val="F8A764"/>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4C89F88F-A8EA-6BBA-4FC5-FD7C8FA43DA9}"/>
              </a:ext>
            </a:extLst>
          </p:cNvPr>
          <p:cNvSpPr/>
          <p:nvPr/>
        </p:nvSpPr>
        <p:spPr>
          <a:xfrm>
            <a:off x="3150745" y="2747791"/>
            <a:ext cx="170563" cy="170563"/>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TextBox 104">
            <a:extLst>
              <a:ext uri="{FF2B5EF4-FFF2-40B4-BE49-F238E27FC236}">
                <a16:creationId xmlns:a16="http://schemas.microsoft.com/office/drawing/2014/main" id="{E2C5F982-C754-273B-F2EA-65E62F232AB8}"/>
              </a:ext>
            </a:extLst>
          </p:cNvPr>
          <p:cNvSpPr txBox="1"/>
          <p:nvPr/>
        </p:nvSpPr>
        <p:spPr>
          <a:xfrm>
            <a:off x="1920585" y="3322993"/>
            <a:ext cx="853823" cy="461665"/>
          </a:xfrm>
          <a:prstGeom prst="rect">
            <a:avLst/>
          </a:prstGeom>
          <a:noFill/>
          <a:ln>
            <a:noFill/>
          </a:ln>
        </p:spPr>
        <p:txBody>
          <a:bodyPr wrap="none" rtlCol="0">
            <a:spAutoFit/>
          </a:bodyPr>
          <a:lstStyle/>
          <a:p>
            <a:r>
              <a:rPr lang="en-US" sz="1200" dirty="0"/>
              <a:t>Processed </a:t>
            </a:r>
          </a:p>
          <a:p>
            <a:r>
              <a:rPr lang="en-US" sz="1200" dirty="0"/>
              <a:t>data</a:t>
            </a:r>
            <a:endParaRPr lang="en-GB" sz="1200" dirty="0"/>
          </a:p>
        </p:txBody>
      </p:sp>
      <p:sp>
        <p:nvSpPr>
          <p:cNvPr id="109" name="TextBox 108">
            <a:extLst>
              <a:ext uri="{FF2B5EF4-FFF2-40B4-BE49-F238E27FC236}">
                <a16:creationId xmlns:a16="http://schemas.microsoft.com/office/drawing/2014/main" id="{9F0056DE-A812-4C05-98A5-1FAEF7E8DABA}"/>
              </a:ext>
            </a:extLst>
          </p:cNvPr>
          <p:cNvSpPr txBox="1"/>
          <p:nvPr/>
        </p:nvSpPr>
        <p:spPr>
          <a:xfrm>
            <a:off x="6441601" y="3332680"/>
            <a:ext cx="2468688" cy="307777"/>
          </a:xfrm>
          <a:prstGeom prst="rect">
            <a:avLst/>
          </a:prstGeom>
          <a:noFill/>
          <a:ln>
            <a:solidFill>
              <a:srgbClr val="7030A0"/>
            </a:solidFill>
          </a:ln>
        </p:spPr>
        <p:txBody>
          <a:bodyPr wrap="square" rtlCol="0">
            <a:spAutoFit/>
          </a:bodyPr>
          <a:lstStyle/>
          <a:p>
            <a:pPr algn="ctr"/>
            <a:r>
              <a:rPr lang="en-US" sz="1400" b="1" dirty="0" err="1"/>
              <a:t>iRODS</a:t>
            </a:r>
            <a:endParaRPr lang="en-US" sz="1400" b="1" dirty="0"/>
          </a:p>
        </p:txBody>
      </p:sp>
      <p:sp>
        <p:nvSpPr>
          <p:cNvPr id="111" name="TextBox 110">
            <a:extLst>
              <a:ext uri="{FF2B5EF4-FFF2-40B4-BE49-F238E27FC236}">
                <a16:creationId xmlns:a16="http://schemas.microsoft.com/office/drawing/2014/main" id="{11665D2F-2191-DBDB-F614-4D46782D48AA}"/>
              </a:ext>
            </a:extLst>
          </p:cNvPr>
          <p:cNvSpPr txBox="1"/>
          <p:nvPr/>
        </p:nvSpPr>
        <p:spPr>
          <a:xfrm>
            <a:off x="6441600" y="3023835"/>
            <a:ext cx="2468689" cy="307777"/>
          </a:xfrm>
          <a:prstGeom prst="rect">
            <a:avLst/>
          </a:prstGeom>
          <a:noFill/>
          <a:ln>
            <a:solidFill>
              <a:srgbClr val="7030A0"/>
            </a:solidFill>
          </a:ln>
        </p:spPr>
        <p:txBody>
          <a:bodyPr wrap="square" rtlCol="0">
            <a:spAutoFit/>
          </a:bodyPr>
          <a:lstStyle/>
          <a:p>
            <a:pPr algn="ctr"/>
            <a:r>
              <a:rPr lang="en-US" sz="1400" dirty="0"/>
              <a:t>SODAR/YODA/</a:t>
            </a:r>
            <a:r>
              <a:rPr lang="en-US" sz="1400" dirty="0" err="1"/>
              <a:t>WebDav</a:t>
            </a:r>
            <a:r>
              <a:rPr lang="en-US" sz="1400" dirty="0"/>
              <a:t>/….</a:t>
            </a:r>
          </a:p>
        </p:txBody>
      </p:sp>
      <p:cxnSp>
        <p:nvCxnSpPr>
          <p:cNvPr id="114" name="Straight Arrow Connector 113">
            <a:extLst>
              <a:ext uri="{FF2B5EF4-FFF2-40B4-BE49-F238E27FC236}">
                <a16:creationId xmlns:a16="http://schemas.microsoft.com/office/drawing/2014/main" id="{0A9EE575-B0D6-742B-4A7E-422D033E3ABB}"/>
              </a:ext>
            </a:extLst>
          </p:cNvPr>
          <p:cNvCxnSpPr>
            <a:cxnSpLocks/>
            <a:stCxn id="111" idx="0"/>
            <a:endCxn id="11" idx="2"/>
          </p:cNvCxnSpPr>
          <p:nvPr/>
        </p:nvCxnSpPr>
        <p:spPr>
          <a:xfrm flipV="1">
            <a:off x="7675945" y="2012748"/>
            <a:ext cx="0" cy="1011087"/>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1A8EA25F-B9CE-EBA4-E3D3-7E63DA600E53}"/>
              </a:ext>
            </a:extLst>
          </p:cNvPr>
          <p:cNvSpPr txBox="1"/>
          <p:nvPr/>
        </p:nvSpPr>
        <p:spPr>
          <a:xfrm>
            <a:off x="7682118" y="2362115"/>
            <a:ext cx="671594" cy="276999"/>
          </a:xfrm>
          <a:prstGeom prst="rect">
            <a:avLst/>
          </a:prstGeom>
          <a:noFill/>
          <a:ln>
            <a:noFill/>
          </a:ln>
        </p:spPr>
        <p:txBody>
          <a:bodyPr wrap="none" rtlCol="0">
            <a:spAutoFit/>
          </a:bodyPr>
          <a:lstStyle/>
          <a:p>
            <a:r>
              <a:rPr lang="en-US" sz="1200" dirty="0"/>
              <a:t>transfer</a:t>
            </a:r>
            <a:endParaRPr lang="en-GB" sz="1200" dirty="0"/>
          </a:p>
        </p:txBody>
      </p:sp>
      <p:sp>
        <p:nvSpPr>
          <p:cNvPr id="121" name="TextBox 120">
            <a:extLst>
              <a:ext uri="{FF2B5EF4-FFF2-40B4-BE49-F238E27FC236}">
                <a16:creationId xmlns:a16="http://schemas.microsoft.com/office/drawing/2014/main" id="{982D3D6F-F4C0-7927-EF9C-C39D2B05CA84}"/>
              </a:ext>
            </a:extLst>
          </p:cNvPr>
          <p:cNvSpPr txBox="1"/>
          <p:nvPr/>
        </p:nvSpPr>
        <p:spPr>
          <a:xfrm>
            <a:off x="3131840" y="4963005"/>
            <a:ext cx="2952328" cy="646331"/>
          </a:xfrm>
          <a:prstGeom prst="rect">
            <a:avLst/>
          </a:prstGeom>
          <a:noFill/>
          <a:ln>
            <a:solidFill>
              <a:schemeClr val="tx1"/>
            </a:solidFill>
          </a:ln>
        </p:spPr>
        <p:txBody>
          <a:bodyPr wrap="square" rtlCol="0">
            <a:noAutofit/>
          </a:bodyPr>
          <a:lstStyle/>
          <a:p>
            <a:pPr algn="ctr"/>
            <a:r>
              <a:rPr lang="en-US" dirty="0"/>
              <a:t>Temporary storage</a:t>
            </a:r>
          </a:p>
          <a:p>
            <a:pPr algn="ctr"/>
            <a:r>
              <a:rPr lang="en-US" dirty="0"/>
              <a:t>(e.g. local hard drive)</a:t>
            </a:r>
          </a:p>
        </p:txBody>
      </p:sp>
      <p:sp>
        <p:nvSpPr>
          <p:cNvPr id="127" name="TextBox 126">
            <a:extLst>
              <a:ext uri="{FF2B5EF4-FFF2-40B4-BE49-F238E27FC236}">
                <a16:creationId xmlns:a16="http://schemas.microsoft.com/office/drawing/2014/main" id="{FFDC6CEE-CFDB-ED13-4F91-E8FDF792654A}"/>
              </a:ext>
            </a:extLst>
          </p:cNvPr>
          <p:cNvSpPr txBox="1"/>
          <p:nvPr/>
        </p:nvSpPr>
        <p:spPr>
          <a:xfrm>
            <a:off x="6262884" y="4833949"/>
            <a:ext cx="671594" cy="276999"/>
          </a:xfrm>
          <a:prstGeom prst="rect">
            <a:avLst/>
          </a:prstGeom>
          <a:noFill/>
          <a:ln>
            <a:noFill/>
          </a:ln>
        </p:spPr>
        <p:txBody>
          <a:bodyPr wrap="none" rtlCol="0">
            <a:spAutoFit/>
          </a:bodyPr>
          <a:lstStyle/>
          <a:p>
            <a:r>
              <a:rPr lang="en-US" sz="1200" dirty="0"/>
              <a:t>transfer</a:t>
            </a:r>
            <a:endParaRPr lang="en-GB" sz="1200" dirty="0"/>
          </a:p>
        </p:txBody>
      </p:sp>
      <p:cxnSp>
        <p:nvCxnSpPr>
          <p:cNvPr id="129" name="Connector: Elbow 128">
            <a:extLst>
              <a:ext uri="{FF2B5EF4-FFF2-40B4-BE49-F238E27FC236}">
                <a16:creationId xmlns:a16="http://schemas.microsoft.com/office/drawing/2014/main" id="{6BE5A5B2-54D5-8279-8A81-987A16207123}"/>
              </a:ext>
            </a:extLst>
          </p:cNvPr>
          <p:cNvCxnSpPr>
            <a:cxnSpLocks/>
            <a:stCxn id="121" idx="3"/>
            <a:endCxn id="111" idx="1"/>
          </p:cNvCxnSpPr>
          <p:nvPr/>
        </p:nvCxnSpPr>
        <p:spPr>
          <a:xfrm flipV="1">
            <a:off x="6084168" y="3177724"/>
            <a:ext cx="357432" cy="2108447"/>
          </a:xfrm>
          <a:prstGeom prst="bentConnector3">
            <a:avLst>
              <a:gd name="adj1" fmla="val 50000"/>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D36EE4EC-E5E6-6EB5-D897-1A8EC86CB4AB}"/>
              </a:ext>
            </a:extLst>
          </p:cNvPr>
          <p:cNvCxnSpPr>
            <a:cxnSpLocks/>
            <a:stCxn id="121" idx="3"/>
            <a:endCxn id="13" idx="1"/>
          </p:cNvCxnSpPr>
          <p:nvPr/>
        </p:nvCxnSpPr>
        <p:spPr>
          <a:xfrm>
            <a:off x="6084168" y="5286171"/>
            <a:ext cx="357433" cy="274370"/>
          </a:xfrm>
          <a:prstGeom prst="bentConnector3">
            <a:avLst>
              <a:gd name="adj1" fmla="val 50000"/>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F14123D6-3897-BBC1-E208-738BD53242F3}"/>
              </a:ext>
            </a:extLst>
          </p:cNvPr>
          <p:cNvCxnSpPr>
            <a:cxnSpLocks/>
            <a:stCxn id="12" idx="2"/>
            <a:endCxn id="13" idx="0"/>
          </p:cNvCxnSpPr>
          <p:nvPr/>
        </p:nvCxnSpPr>
        <p:spPr>
          <a:xfrm>
            <a:off x="7675945" y="4163677"/>
            <a:ext cx="1" cy="1242975"/>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FB630E2-3289-06E4-5155-1EE384CC5E0E}"/>
              </a:ext>
            </a:extLst>
          </p:cNvPr>
          <p:cNvSpPr txBox="1"/>
          <p:nvPr/>
        </p:nvSpPr>
        <p:spPr>
          <a:xfrm>
            <a:off x="7669567" y="4659874"/>
            <a:ext cx="671594" cy="276999"/>
          </a:xfrm>
          <a:prstGeom prst="rect">
            <a:avLst/>
          </a:prstGeom>
          <a:noFill/>
          <a:ln>
            <a:noFill/>
          </a:ln>
        </p:spPr>
        <p:txBody>
          <a:bodyPr wrap="none" rtlCol="0">
            <a:spAutoFit/>
          </a:bodyPr>
          <a:lstStyle/>
          <a:p>
            <a:r>
              <a:rPr lang="en-US" sz="1200" dirty="0"/>
              <a:t>transfer</a:t>
            </a:r>
            <a:endParaRPr lang="en-GB" sz="1200" dirty="0"/>
          </a:p>
        </p:txBody>
      </p:sp>
      <p:sp>
        <p:nvSpPr>
          <p:cNvPr id="6" name="Smiley Face 5">
            <a:extLst>
              <a:ext uri="{FF2B5EF4-FFF2-40B4-BE49-F238E27FC236}">
                <a16:creationId xmlns:a16="http://schemas.microsoft.com/office/drawing/2014/main" id="{FCA08F62-D966-A493-5A5A-D32D4315DAB4}"/>
              </a:ext>
            </a:extLst>
          </p:cNvPr>
          <p:cNvSpPr/>
          <p:nvPr/>
        </p:nvSpPr>
        <p:spPr>
          <a:xfrm>
            <a:off x="3707906" y="116632"/>
            <a:ext cx="504054" cy="527142"/>
          </a:xfrm>
          <a:prstGeom prst="smileyFace">
            <a:avLst>
              <a:gd name="adj" fmla="val 4653"/>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7CB3DAA4-0C04-5E89-C7B4-F17BFA241780}"/>
              </a:ext>
            </a:extLst>
          </p:cNvPr>
          <p:cNvSpPr txBox="1"/>
          <p:nvPr/>
        </p:nvSpPr>
        <p:spPr>
          <a:xfrm>
            <a:off x="3456016" y="613710"/>
            <a:ext cx="998030" cy="307777"/>
          </a:xfrm>
          <a:prstGeom prst="rect">
            <a:avLst/>
          </a:prstGeom>
          <a:noFill/>
          <a:ln>
            <a:noFill/>
          </a:ln>
        </p:spPr>
        <p:txBody>
          <a:bodyPr wrap="none" rtlCol="0">
            <a:spAutoFit/>
          </a:bodyPr>
          <a:lstStyle/>
          <a:p>
            <a:r>
              <a:rPr lang="en-US" sz="1400" dirty="0">
                <a:solidFill>
                  <a:schemeClr val="accent3">
                    <a:lumMod val="50000"/>
                  </a:schemeClr>
                </a:solidFill>
              </a:rPr>
              <a:t>Researcher</a:t>
            </a:r>
            <a:endParaRPr lang="en-GB" sz="1400" dirty="0">
              <a:solidFill>
                <a:schemeClr val="accent3">
                  <a:lumMod val="50000"/>
                </a:schemeClr>
              </a:solidFill>
            </a:endParaRPr>
          </a:p>
        </p:txBody>
      </p:sp>
      <p:cxnSp>
        <p:nvCxnSpPr>
          <p:cNvPr id="10" name="Connector: Elbow 9">
            <a:extLst>
              <a:ext uri="{FF2B5EF4-FFF2-40B4-BE49-F238E27FC236}">
                <a16:creationId xmlns:a16="http://schemas.microsoft.com/office/drawing/2014/main" id="{447C8657-88EB-E45A-1181-C3FA05E8C7F0}"/>
              </a:ext>
            </a:extLst>
          </p:cNvPr>
          <p:cNvCxnSpPr>
            <a:cxnSpLocks/>
            <a:stCxn id="33" idx="3"/>
            <a:endCxn id="21" idx="6"/>
          </p:cNvCxnSpPr>
          <p:nvPr/>
        </p:nvCxnSpPr>
        <p:spPr>
          <a:xfrm flipH="1">
            <a:off x="4385089" y="382878"/>
            <a:ext cx="1317641" cy="2736274"/>
          </a:xfrm>
          <a:prstGeom prst="bentConnector3">
            <a:avLst>
              <a:gd name="adj1" fmla="val -17349"/>
            </a:avLst>
          </a:prstGeom>
          <a:ln w="28575">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2754D3C1-66C0-B278-391C-157835DCB538}"/>
              </a:ext>
            </a:extLst>
          </p:cNvPr>
          <p:cNvSpPr/>
          <p:nvPr/>
        </p:nvSpPr>
        <p:spPr>
          <a:xfrm>
            <a:off x="4214526" y="3033870"/>
            <a:ext cx="170563" cy="170563"/>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xtBox 32">
            <a:extLst>
              <a:ext uri="{FF2B5EF4-FFF2-40B4-BE49-F238E27FC236}">
                <a16:creationId xmlns:a16="http://schemas.microsoft.com/office/drawing/2014/main" id="{92DFE767-D62A-D897-3C53-AE0F3AC7CC2A}"/>
              </a:ext>
            </a:extLst>
          </p:cNvPr>
          <p:cNvSpPr txBox="1"/>
          <p:nvPr/>
        </p:nvSpPr>
        <p:spPr>
          <a:xfrm>
            <a:off x="4601210" y="152045"/>
            <a:ext cx="1101520" cy="461665"/>
          </a:xfrm>
          <a:prstGeom prst="rect">
            <a:avLst/>
          </a:prstGeom>
          <a:noFill/>
          <a:ln>
            <a:noFill/>
          </a:ln>
        </p:spPr>
        <p:txBody>
          <a:bodyPr wrap="none" rtlCol="0">
            <a:spAutoFit/>
          </a:bodyPr>
          <a:lstStyle/>
          <a:p>
            <a:pPr algn="ctr"/>
            <a:r>
              <a:rPr lang="en-US" sz="1200" dirty="0"/>
              <a:t>ISA framework</a:t>
            </a:r>
          </a:p>
          <a:p>
            <a:pPr algn="ctr"/>
            <a:r>
              <a:rPr lang="en-US" sz="1200" dirty="0"/>
              <a:t>(meta data)</a:t>
            </a:r>
            <a:endParaRPr lang="en-GB" sz="1200" dirty="0"/>
          </a:p>
        </p:txBody>
      </p:sp>
      <p:cxnSp>
        <p:nvCxnSpPr>
          <p:cNvPr id="36" name="Straight Arrow Connector 35">
            <a:extLst>
              <a:ext uri="{FF2B5EF4-FFF2-40B4-BE49-F238E27FC236}">
                <a16:creationId xmlns:a16="http://schemas.microsoft.com/office/drawing/2014/main" id="{C22E67F2-57CA-18AB-9FA0-4815D06FDE71}"/>
              </a:ext>
            </a:extLst>
          </p:cNvPr>
          <p:cNvCxnSpPr>
            <a:cxnSpLocks/>
            <a:stCxn id="6" idx="6"/>
            <a:endCxn id="33" idx="1"/>
          </p:cNvCxnSpPr>
          <p:nvPr/>
        </p:nvCxnSpPr>
        <p:spPr>
          <a:xfrm>
            <a:off x="4211960" y="380203"/>
            <a:ext cx="389250" cy="2675"/>
          </a:xfrm>
          <a:prstGeom prst="straightConnector1">
            <a:avLst/>
          </a:prstGeom>
          <a:ln w="28575">
            <a:solidFill>
              <a:schemeClr val="accent3">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2408710"/>
      </p:ext>
    </p:extLst>
  </p:cSld>
  <p:clrMapOvr>
    <a:masterClrMapping/>
  </p:clrMapOvr>
</p:sld>
</file>

<file path=ppt/theme/theme1.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wrap="none" rtlCol="0">
        <a:spAutoFit/>
      </a:bodyPr>
      <a:lstStyle>
        <a:defPPr>
          <a:defRPr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2582</Words>
  <Application>Microsoft Office PowerPoint</Application>
  <PresentationFormat>On-screen Show (4:3)</PresentationFormat>
  <Paragraphs>558</Paragraphs>
  <Slides>43</Slides>
  <Notes>1</Notes>
  <HiddenSlides>11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MS Mincho</vt:lpstr>
      <vt:lpstr>Arial</vt:lpstr>
      <vt:lpstr>Calibri</vt:lpstr>
      <vt:lpstr>Cascadia Code</vt:lpstr>
      <vt:lpstr>Courier New</vt:lpstr>
      <vt:lpstr>Helvetica</vt:lpstr>
      <vt:lpstr>Wingdings</vt:lpstr>
      <vt:lpstr>Office-thema</vt:lpstr>
      <vt:lpstr>Enhancing Computational Reproducibility Towards a practical approach</vt:lpstr>
      <vt:lpstr>PowerPoint Presentation</vt:lpstr>
      <vt:lpstr>Reproducibility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Top-down and bottom-up</vt:lpstr>
      <vt:lpstr>What is the problem?</vt:lpstr>
      <vt:lpstr>What is causing the problem?</vt:lpstr>
      <vt:lpstr>PowerPoint Presentation</vt:lpstr>
      <vt:lpstr>What is holding you back?</vt:lpstr>
      <vt:lpstr>Excuses from the Bioinformatics Laboratory</vt:lpstr>
      <vt:lpstr>PowerPoint Presentation</vt:lpstr>
      <vt:lpstr>PowerPoint Presentation</vt:lpstr>
      <vt:lpstr>PowerPoint Presentation</vt:lpstr>
      <vt:lpstr>ENCORE: ENhancing COmputational REproducibility</vt:lpstr>
      <vt:lpstr>Why did we initiate ENCORE?</vt:lpstr>
      <vt:lpstr>PowerPoint Presentation</vt:lpstr>
      <vt:lpstr>Our approach: sFSS + GitHub</vt:lpstr>
      <vt:lpstr>Overall setup</vt:lpstr>
      <vt:lpstr>Standardized File System Structure   sFSS</vt:lpstr>
      <vt:lpstr>PowerPoint Presentation</vt:lpstr>
      <vt:lpstr>PowerPoint Presentation</vt:lpstr>
      <vt:lpstr>PowerPoint Presentation</vt:lpstr>
      <vt:lpstr>PowerPoint Presentation</vt:lpstr>
      <vt:lpstr>PowerPoint Presentation</vt:lpstr>
      <vt:lpstr>Transfer between ICT research infrastructures</vt:lpstr>
      <vt:lpstr>Documentation</vt:lpstr>
      <vt:lpstr>PowerPoint Presentation</vt:lpstr>
      <vt:lpstr>Develop a “culture  of reproducibility”</vt:lpstr>
      <vt:lpstr>PowerPoint Presentation</vt:lpstr>
      <vt:lpstr>But……it is really overhead?</vt:lpstr>
      <vt:lpstr>No one cares!?</vt:lpstr>
      <vt:lpstr>PowerPoint Presentation</vt:lpstr>
      <vt:lpstr>Where to find it?</vt:lpstr>
      <vt:lpstr>Acknowledgements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AvK</dc:creator>
  <cp:lastModifiedBy>Kampen, A.H.C. van (Antoine)</cp:lastModifiedBy>
  <cp:revision>704</cp:revision>
  <cp:lastPrinted>2022-10-27T11:32:53Z</cp:lastPrinted>
  <dcterms:created xsi:type="dcterms:W3CDTF">2015-06-03T13:01:31Z</dcterms:created>
  <dcterms:modified xsi:type="dcterms:W3CDTF">2024-03-11T06:41:44Z</dcterms:modified>
</cp:coreProperties>
</file>